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257" r:id="rId2"/>
    <p:sldId id="272" r:id="rId3"/>
    <p:sldId id="274" r:id="rId4"/>
    <p:sldId id="273" r:id="rId5"/>
    <p:sldId id="275" r:id="rId6"/>
    <p:sldId id="276" r:id="rId7"/>
    <p:sldId id="277" r:id="rId8"/>
    <p:sldId id="278" r:id="rId9"/>
    <p:sldId id="279" r:id="rId10"/>
    <p:sldId id="280" r:id="rId11"/>
    <p:sldId id="282" r:id="rId12"/>
    <p:sldId id="281" r:id="rId13"/>
    <p:sldId id="283" r:id="rId14"/>
    <p:sldId id="284" r:id="rId15"/>
    <p:sldId id="285" r:id="rId16"/>
    <p:sldId id="286" r:id="rId17"/>
    <p:sldId id="287" r:id="rId18"/>
    <p:sldId id="288" r:id="rId19"/>
    <p:sldId id="289" r:id="rId20"/>
    <p:sldId id="290" r:id="rId21"/>
    <p:sldId id="291" r:id="rId22"/>
    <p:sldId id="292" r:id="rId23"/>
    <p:sldId id="29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89" autoAdjust="0"/>
    <p:restoredTop sz="94652" autoAdjust="0"/>
  </p:normalViewPr>
  <p:slideViewPr>
    <p:cSldViewPr snapToGrid="0" showGuides="1">
      <p:cViewPr varScale="1">
        <p:scale>
          <a:sx n="110" d="100"/>
          <a:sy n="110" d="100"/>
        </p:scale>
        <p:origin x="114" y="52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01/03/2025</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3/1/2025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s://www.cdc.gov/nchs/nhis/documentation/?CDC_AAref_Val=https://www.cdc.gov/nchs/nhis/data-questionnaires-documentation.ht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Body_mass_index"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221016" y="3444079"/>
            <a:ext cx="5749972"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DSC530 Term Project </a:t>
            </a:r>
          </a:p>
        </p:txBody>
      </p:sp>
      <p:sp>
        <p:nvSpPr>
          <p:cNvPr id="21" name="TextBox 20"/>
          <p:cNvSpPr txBox="1"/>
          <p:nvPr/>
        </p:nvSpPr>
        <p:spPr>
          <a:xfrm>
            <a:off x="4644638" y="4150067"/>
            <a:ext cx="2902719"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Created by: David Hatchett</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78C51-DFA0-0F9A-B900-A6500700AED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0BD4EAC-953A-E3C7-D518-B6F2CA0C4617}"/>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32120D5-3BB7-E926-C993-BE06A9267255}"/>
              </a:ext>
            </a:extLst>
          </p:cNvPr>
          <p:cNvSpPr txBox="1"/>
          <p:nvPr/>
        </p:nvSpPr>
        <p:spPr>
          <a:xfrm>
            <a:off x="105661" y="59323"/>
            <a:ext cx="4518734"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Survey Weight (WTFA_C)</a:t>
            </a:r>
          </a:p>
        </p:txBody>
      </p:sp>
      <p:sp>
        <p:nvSpPr>
          <p:cNvPr id="7" name="TextBox 6">
            <a:extLst>
              <a:ext uri="{FF2B5EF4-FFF2-40B4-BE49-F238E27FC236}">
                <a16:creationId xmlns:a16="http://schemas.microsoft.com/office/drawing/2014/main" id="{83E1C5A2-1C75-9FAC-7253-1214E57E01FA}"/>
              </a:ext>
            </a:extLst>
          </p:cNvPr>
          <p:cNvSpPr txBox="1"/>
          <p:nvPr/>
        </p:nvSpPr>
        <p:spPr>
          <a:xfrm>
            <a:off x="9141790" y="2304104"/>
            <a:ext cx="2630000" cy="2308324"/>
          </a:xfrm>
          <a:prstGeom prst="rect">
            <a:avLst/>
          </a:prstGeom>
          <a:noFill/>
        </p:spPr>
        <p:txBody>
          <a:bodyPr wrap="square" rtlCol="0">
            <a:spAutoFit/>
          </a:bodyPr>
          <a:lstStyle/>
          <a:p>
            <a:r>
              <a:rPr lang="en-US" dirty="0"/>
              <a:t>count    194302.000000</a:t>
            </a:r>
          </a:p>
          <a:p>
            <a:r>
              <a:rPr lang="en-US" dirty="0"/>
              <a:t>mean    7179.855383</a:t>
            </a:r>
          </a:p>
          <a:p>
            <a:r>
              <a:rPr lang="en-US" dirty="0"/>
              <a:t>std        5837.325984</a:t>
            </a:r>
          </a:p>
          <a:p>
            <a:r>
              <a:rPr lang="en-US" dirty="0"/>
              <a:t>min       63.000000</a:t>
            </a:r>
          </a:p>
          <a:p>
            <a:r>
              <a:rPr lang="en-US" dirty="0"/>
              <a:t>25%      3383.000000</a:t>
            </a:r>
          </a:p>
          <a:p>
            <a:r>
              <a:rPr lang="en-US" dirty="0"/>
              <a:t>50%      5561.000000</a:t>
            </a:r>
          </a:p>
          <a:p>
            <a:r>
              <a:rPr lang="en-US" dirty="0"/>
              <a:t>75%      9321.954000</a:t>
            </a:r>
          </a:p>
          <a:p>
            <a:r>
              <a:rPr lang="en-US" dirty="0"/>
              <a:t>max      122902.915000</a:t>
            </a:r>
          </a:p>
        </p:txBody>
      </p:sp>
      <p:cxnSp>
        <p:nvCxnSpPr>
          <p:cNvPr id="9" name="Straight Connector 8">
            <a:extLst>
              <a:ext uri="{FF2B5EF4-FFF2-40B4-BE49-F238E27FC236}">
                <a16:creationId xmlns:a16="http://schemas.microsoft.com/office/drawing/2014/main" id="{48F50D92-93F4-93E0-1819-DF4AEE0A31E2}"/>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82AD1EE-90D9-9098-38C1-3804AB755C4A}"/>
              </a:ext>
            </a:extLst>
          </p:cNvPr>
          <p:cNvSpPr txBox="1"/>
          <p:nvPr/>
        </p:nvSpPr>
        <p:spPr>
          <a:xfrm>
            <a:off x="4946290" y="194886"/>
            <a:ext cx="7031113" cy="646331"/>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This value expresses how many people each respondent represents in the US population.  </a:t>
            </a:r>
            <a:endParaRPr lang="en-US" dirty="0">
              <a:solidFill>
                <a:schemeClr val="bg1"/>
              </a:solidFill>
            </a:endParaRPr>
          </a:p>
        </p:txBody>
      </p:sp>
      <p:sp>
        <p:nvSpPr>
          <p:cNvPr id="14" name="TextBox 13">
            <a:extLst>
              <a:ext uri="{FF2B5EF4-FFF2-40B4-BE49-F238E27FC236}">
                <a16:creationId xmlns:a16="http://schemas.microsoft.com/office/drawing/2014/main" id="{22958CA4-5FB5-4470-5B94-E3224D968598}"/>
              </a:ext>
            </a:extLst>
          </p:cNvPr>
          <p:cNvSpPr txBox="1"/>
          <p:nvPr/>
        </p:nvSpPr>
        <p:spPr>
          <a:xfrm>
            <a:off x="9359500" y="1884183"/>
            <a:ext cx="1912703" cy="369332"/>
          </a:xfrm>
          <a:prstGeom prst="rect">
            <a:avLst/>
          </a:prstGeom>
          <a:noFill/>
        </p:spPr>
        <p:txBody>
          <a:bodyPr wrap="none" rtlCol="0">
            <a:spAutoFit/>
          </a:bodyPr>
          <a:lstStyle/>
          <a:p>
            <a:r>
              <a:rPr lang="en-US" b="1" dirty="0"/>
              <a:t>Descriptive Statics</a:t>
            </a:r>
          </a:p>
        </p:txBody>
      </p:sp>
      <p:cxnSp>
        <p:nvCxnSpPr>
          <p:cNvPr id="17" name="Straight Connector 16">
            <a:extLst>
              <a:ext uri="{FF2B5EF4-FFF2-40B4-BE49-F238E27FC236}">
                <a16:creationId xmlns:a16="http://schemas.microsoft.com/office/drawing/2014/main" id="{53F8C788-B3BD-461B-4C5F-BE155820D2D9}"/>
              </a:ext>
            </a:extLst>
          </p:cNvPr>
          <p:cNvCxnSpPr/>
          <p:nvPr/>
        </p:nvCxnSpPr>
        <p:spPr>
          <a:xfrm>
            <a:off x="9241653" y="2253515"/>
            <a:ext cx="21483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673F385-3277-483C-8F50-0AC112688A01}"/>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946A8648-19D3-9A85-A2B9-222E263E7350}"/>
              </a:ext>
            </a:extLst>
          </p:cNvPr>
          <p:cNvSpPr txBox="1"/>
          <p:nvPr/>
        </p:nvSpPr>
        <p:spPr>
          <a:xfrm>
            <a:off x="106480" y="5723270"/>
            <a:ext cx="2707741"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Outliners and Concerns</a:t>
            </a:r>
          </a:p>
        </p:txBody>
      </p:sp>
      <p:cxnSp>
        <p:nvCxnSpPr>
          <p:cNvPr id="20" name="Straight Connector 19">
            <a:extLst>
              <a:ext uri="{FF2B5EF4-FFF2-40B4-BE49-F238E27FC236}">
                <a16:creationId xmlns:a16="http://schemas.microsoft.com/office/drawing/2014/main" id="{F0540B77-C035-21F6-2E7B-D62FFA0B2F04}"/>
              </a:ext>
              <a:ext uri="{C183D7F6-B498-43B3-948B-1728B52AA6E4}">
                <adec:decorative xmlns:adec="http://schemas.microsoft.com/office/drawing/2017/decorative" val="1"/>
              </a:ext>
            </a:extLst>
          </p:cNvPr>
          <p:cNvCxnSpPr>
            <a:cxnSpLocks/>
          </p:cNvCxnSpPr>
          <p:nvPr/>
        </p:nvCxnSpPr>
        <p:spPr>
          <a:xfrm flipV="1">
            <a:off x="2948761" y="5758244"/>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BE21699-82EC-D1D9-11BF-6896AC8ACE6A}"/>
              </a:ext>
            </a:extLst>
          </p:cNvPr>
          <p:cNvSpPr txBox="1"/>
          <p:nvPr/>
        </p:nvSpPr>
        <p:spPr>
          <a:xfrm>
            <a:off x="2948761" y="5645182"/>
            <a:ext cx="9136755" cy="923330"/>
          </a:xfrm>
          <a:prstGeom prst="rect">
            <a:avLst/>
          </a:prstGeom>
          <a:noFill/>
        </p:spPr>
        <p:txBody>
          <a:bodyPr wrap="square" rtlCol="0">
            <a:spAutoFit/>
          </a:bodyPr>
          <a:lstStyle/>
          <a:p>
            <a:pPr algn="ct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There are no outliers here. It was just pulled to get the general idea of how many people each record represents. </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piece of information I gleaned from reviewing this histogram is that there are a lot of underrepresented races and classes of people.</a:t>
            </a:r>
            <a:endPar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1335737-2429-74D0-B498-D17661CBFA0A}"/>
              </a:ext>
            </a:extLst>
          </p:cNvPr>
          <p:cNvPicPr>
            <a:picLocks noChangeAspect="1"/>
          </p:cNvPicPr>
          <p:nvPr/>
        </p:nvPicPr>
        <p:blipFill>
          <a:blip r:embed="rId2"/>
          <a:stretch>
            <a:fillRect/>
          </a:stretch>
        </p:blipFill>
        <p:spPr>
          <a:xfrm>
            <a:off x="105661" y="1098588"/>
            <a:ext cx="8803927" cy="4458885"/>
          </a:xfrm>
          <a:prstGeom prst="rect">
            <a:avLst/>
          </a:prstGeom>
        </p:spPr>
      </p:pic>
    </p:spTree>
    <p:extLst>
      <p:ext uri="{BB962C8B-B14F-4D97-AF65-F5344CB8AC3E}">
        <p14:creationId xmlns:p14="http://schemas.microsoft.com/office/powerpoint/2010/main" val="3277367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63C75-E0E0-C744-6BB8-ACC86C11C97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EDFD0F0-0312-D9E1-48D2-14C695D9BCC3}"/>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8E0385AA-4CA5-43B1-28F2-8E3532B05194}"/>
              </a:ext>
            </a:extLst>
          </p:cNvPr>
          <p:cNvSpPr txBox="1"/>
          <p:nvPr/>
        </p:nvSpPr>
        <p:spPr>
          <a:xfrm>
            <a:off x="105661" y="248993"/>
            <a:ext cx="4518734" cy="492443"/>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Race (HISPALLP_C)</a:t>
            </a:r>
          </a:p>
        </p:txBody>
      </p:sp>
      <p:cxnSp>
        <p:nvCxnSpPr>
          <p:cNvPr id="9" name="Straight Connector 8">
            <a:extLst>
              <a:ext uri="{FF2B5EF4-FFF2-40B4-BE49-F238E27FC236}">
                <a16:creationId xmlns:a16="http://schemas.microsoft.com/office/drawing/2014/main" id="{26343560-418C-A480-1557-ED80D9720BE4}"/>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1F49C04-6D85-7EBA-0D60-7623AE167771}"/>
              </a:ext>
            </a:extLst>
          </p:cNvPr>
          <p:cNvSpPr txBox="1"/>
          <p:nvPr/>
        </p:nvSpPr>
        <p:spPr>
          <a:xfrm>
            <a:off x="4946290" y="194886"/>
            <a:ext cx="7031113" cy="369332"/>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Categorizes the Respondent by Race</a:t>
            </a:r>
            <a:endParaRPr lang="en-US" dirty="0">
              <a:solidFill>
                <a:schemeClr val="bg1"/>
              </a:solidFill>
            </a:endParaRPr>
          </a:p>
        </p:txBody>
      </p:sp>
      <p:sp>
        <p:nvSpPr>
          <p:cNvPr id="18" name="Rectangle 17">
            <a:extLst>
              <a:ext uri="{FF2B5EF4-FFF2-40B4-BE49-F238E27FC236}">
                <a16:creationId xmlns:a16="http://schemas.microsoft.com/office/drawing/2014/main" id="{C27C5452-D2BA-5BDF-83C2-4AC9AD8FD12D}"/>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F858342F-718E-1E03-EA40-275EEB069A1B}"/>
              </a:ext>
            </a:extLst>
          </p:cNvPr>
          <p:cNvSpPr txBox="1"/>
          <p:nvPr/>
        </p:nvSpPr>
        <p:spPr>
          <a:xfrm>
            <a:off x="106480" y="5723270"/>
            <a:ext cx="2707741"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Outliners and Concerns</a:t>
            </a:r>
          </a:p>
        </p:txBody>
      </p:sp>
      <p:cxnSp>
        <p:nvCxnSpPr>
          <p:cNvPr id="20" name="Straight Connector 19">
            <a:extLst>
              <a:ext uri="{FF2B5EF4-FFF2-40B4-BE49-F238E27FC236}">
                <a16:creationId xmlns:a16="http://schemas.microsoft.com/office/drawing/2014/main" id="{25E9B8ED-B097-CA58-3246-BE0709C2736A}"/>
              </a:ext>
              <a:ext uri="{C183D7F6-B498-43B3-948B-1728B52AA6E4}">
                <adec:decorative xmlns:adec="http://schemas.microsoft.com/office/drawing/2017/decorative" val="1"/>
              </a:ext>
            </a:extLst>
          </p:cNvPr>
          <p:cNvCxnSpPr>
            <a:cxnSpLocks/>
          </p:cNvCxnSpPr>
          <p:nvPr/>
        </p:nvCxnSpPr>
        <p:spPr>
          <a:xfrm flipV="1">
            <a:off x="2948761" y="5758244"/>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17FAB65-5DDF-A5D0-BFFF-B147F07CDF51}"/>
              </a:ext>
            </a:extLst>
          </p:cNvPr>
          <p:cNvSpPr txBox="1"/>
          <p:nvPr/>
        </p:nvSpPr>
        <p:spPr>
          <a:xfrm>
            <a:off x="2934733" y="6027483"/>
            <a:ext cx="9136755" cy="369332"/>
          </a:xfrm>
          <a:prstGeom prst="rect">
            <a:avLst/>
          </a:prstGeom>
          <a:noFill/>
        </p:spPr>
        <p:txBody>
          <a:bodyPr wrap="square" rtlCol="0">
            <a:spAutoFit/>
          </a:bodyPr>
          <a:lstStyle/>
          <a:p>
            <a:pPr algn="ct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As we can see, some races are significantly underrepresented in the population.</a:t>
            </a:r>
          </a:p>
        </p:txBody>
      </p:sp>
      <p:pic>
        <p:nvPicPr>
          <p:cNvPr id="5" name="Picture 4">
            <a:extLst>
              <a:ext uri="{FF2B5EF4-FFF2-40B4-BE49-F238E27FC236}">
                <a16:creationId xmlns:a16="http://schemas.microsoft.com/office/drawing/2014/main" id="{73F66CE6-F860-D577-EE7B-DD6B8ADE9590}"/>
              </a:ext>
            </a:extLst>
          </p:cNvPr>
          <p:cNvPicPr>
            <a:picLocks noChangeAspect="1"/>
          </p:cNvPicPr>
          <p:nvPr/>
        </p:nvPicPr>
        <p:blipFill>
          <a:blip r:embed="rId2"/>
          <a:stretch>
            <a:fillRect/>
          </a:stretch>
        </p:blipFill>
        <p:spPr>
          <a:xfrm>
            <a:off x="1732941" y="1136014"/>
            <a:ext cx="8726118" cy="4391638"/>
          </a:xfrm>
          <a:prstGeom prst="rect">
            <a:avLst/>
          </a:prstGeom>
        </p:spPr>
      </p:pic>
    </p:spTree>
    <p:extLst>
      <p:ext uri="{BB962C8B-B14F-4D97-AF65-F5344CB8AC3E}">
        <p14:creationId xmlns:p14="http://schemas.microsoft.com/office/powerpoint/2010/main" val="2330271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D6798-C9BE-C229-A3C8-E0371E837AF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407E81B-0785-CF1C-A719-79E9C04AB56A}"/>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2116D9F1-FB7D-E293-36A1-C88A77AB98CA}"/>
              </a:ext>
            </a:extLst>
          </p:cNvPr>
          <p:cNvSpPr txBox="1"/>
          <p:nvPr/>
        </p:nvSpPr>
        <p:spPr>
          <a:xfrm>
            <a:off x="105661" y="248993"/>
            <a:ext cx="4518734" cy="492443"/>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Region (REGION)</a:t>
            </a:r>
          </a:p>
        </p:txBody>
      </p:sp>
      <p:cxnSp>
        <p:nvCxnSpPr>
          <p:cNvPr id="9" name="Straight Connector 8">
            <a:extLst>
              <a:ext uri="{FF2B5EF4-FFF2-40B4-BE49-F238E27FC236}">
                <a16:creationId xmlns:a16="http://schemas.microsoft.com/office/drawing/2014/main" id="{2452B67B-2B4A-B67C-8457-8D5EE5219A75}"/>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FB0044-E411-32F7-4AE3-1ABA8CF9C7CE}"/>
              </a:ext>
            </a:extLst>
          </p:cNvPr>
          <p:cNvSpPr txBox="1"/>
          <p:nvPr/>
        </p:nvSpPr>
        <p:spPr>
          <a:xfrm>
            <a:off x="4838991" y="248993"/>
            <a:ext cx="7031113" cy="369332"/>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Categorize </a:t>
            </a:r>
            <a:r>
              <a:rPr lang="en-US"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respondents </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by the region of the country they live in.</a:t>
            </a:r>
            <a:endParaRPr lang="en-US" dirty="0">
              <a:solidFill>
                <a:schemeClr val="bg1"/>
              </a:solidFill>
            </a:endParaRPr>
          </a:p>
        </p:txBody>
      </p:sp>
      <p:sp>
        <p:nvSpPr>
          <p:cNvPr id="18" name="Rectangle 17">
            <a:extLst>
              <a:ext uri="{FF2B5EF4-FFF2-40B4-BE49-F238E27FC236}">
                <a16:creationId xmlns:a16="http://schemas.microsoft.com/office/drawing/2014/main" id="{01B13773-F21C-3057-72C7-5D965AFB90D3}"/>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FECC742B-16EF-5B4F-8A59-A98876A26A9C}"/>
              </a:ext>
            </a:extLst>
          </p:cNvPr>
          <p:cNvSpPr txBox="1"/>
          <p:nvPr/>
        </p:nvSpPr>
        <p:spPr>
          <a:xfrm>
            <a:off x="106480" y="5723270"/>
            <a:ext cx="2707741"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Outliners and Concerns</a:t>
            </a:r>
          </a:p>
        </p:txBody>
      </p:sp>
      <p:cxnSp>
        <p:nvCxnSpPr>
          <p:cNvPr id="20" name="Straight Connector 19">
            <a:extLst>
              <a:ext uri="{FF2B5EF4-FFF2-40B4-BE49-F238E27FC236}">
                <a16:creationId xmlns:a16="http://schemas.microsoft.com/office/drawing/2014/main" id="{E0C13909-69AD-7D60-60AF-1C2BE0E4E9FD}"/>
              </a:ext>
              <a:ext uri="{C183D7F6-B498-43B3-948B-1728B52AA6E4}">
                <adec:decorative xmlns:adec="http://schemas.microsoft.com/office/drawing/2017/decorative" val="1"/>
              </a:ext>
            </a:extLst>
          </p:cNvPr>
          <p:cNvCxnSpPr>
            <a:cxnSpLocks/>
          </p:cNvCxnSpPr>
          <p:nvPr/>
        </p:nvCxnSpPr>
        <p:spPr>
          <a:xfrm flipV="1">
            <a:off x="2948761" y="5758244"/>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C353E32-4133-01C1-EC08-FC2EB5B03383}"/>
              </a:ext>
            </a:extLst>
          </p:cNvPr>
          <p:cNvSpPr txBox="1"/>
          <p:nvPr/>
        </p:nvSpPr>
        <p:spPr>
          <a:xfrm>
            <a:off x="2934733" y="6027483"/>
            <a:ext cx="9136755" cy="369332"/>
          </a:xfrm>
          <a:prstGeom prst="rect">
            <a:avLst/>
          </a:prstGeom>
          <a:noFill/>
        </p:spPr>
        <p:txBody>
          <a:bodyPr wrap="square" rtlCol="0">
            <a:spAutoFit/>
          </a:bodyPr>
          <a:lstStyle/>
          <a:p>
            <a:pPr algn="ct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We can see that the South and West are overrepresented in the data.</a:t>
            </a:r>
          </a:p>
        </p:txBody>
      </p:sp>
      <p:pic>
        <p:nvPicPr>
          <p:cNvPr id="11" name="Picture 10">
            <a:extLst>
              <a:ext uri="{FF2B5EF4-FFF2-40B4-BE49-F238E27FC236}">
                <a16:creationId xmlns:a16="http://schemas.microsoft.com/office/drawing/2014/main" id="{2D66BCEF-BDE3-9DB1-FE69-BA07AA4B682D}"/>
              </a:ext>
            </a:extLst>
          </p:cNvPr>
          <p:cNvPicPr>
            <a:picLocks noChangeAspect="1"/>
          </p:cNvPicPr>
          <p:nvPr/>
        </p:nvPicPr>
        <p:blipFill>
          <a:blip r:embed="rId2"/>
          <a:stretch>
            <a:fillRect/>
          </a:stretch>
        </p:blipFill>
        <p:spPr>
          <a:xfrm>
            <a:off x="1566230" y="1126321"/>
            <a:ext cx="9059539" cy="4344006"/>
          </a:xfrm>
          <a:prstGeom prst="rect">
            <a:avLst/>
          </a:prstGeom>
        </p:spPr>
      </p:pic>
    </p:spTree>
    <p:extLst>
      <p:ext uri="{BB962C8B-B14F-4D97-AF65-F5344CB8AC3E}">
        <p14:creationId xmlns:p14="http://schemas.microsoft.com/office/powerpoint/2010/main" val="127715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66DFB-9F49-257A-D136-B5CA3F473A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CCED4D5-1C5F-D41C-41C9-2D82525AA0A5}"/>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0AC716F-45C7-B317-6D0B-233516F577F1}"/>
              </a:ext>
            </a:extLst>
          </p:cNvPr>
          <p:cNvSpPr txBox="1"/>
          <p:nvPr/>
        </p:nvSpPr>
        <p:spPr>
          <a:xfrm>
            <a:off x="105661" y="248993"/>
            <a:ext cx="4518734" cy="492443"/>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Sex (SEX_C)</a:t>
            </a:r>
          </a:p>
        </p:txBody>
      </p:sp>
      <p:cxnSp>
        <p:nvCxnSpPr>
          <p:cNvPr id="9" name="Straight Connector 8">
            <a:extLst>
              <a:ext uri="{FF2B5EF4-FFF2-40B4-BE49-F238E27FC236}">
                <a16:creationId xmlns:a16="http://schemas.microsoft.com/office/drawing/2014/main" id="{4C0D7637-6555-12F8-276B-457507CE34D6}"/>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F4371CD-39A0-C52D-0A57-0EC8E2022982}"/>
              </a:ext>
            </a:extLst>
          </p:cNvPr>
          <p:cNvSpPr txBox="1"/>
          <p:nvPr/>
        </p:nvSpPr>
        <p:spPr>
          <a:xfrm>
            <a:off x="4838991" y="248993"/>
            <a:ext cx="7031113" cy="369332"/>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Categorize </a:t>
            </a:r>
            <a:r>
              <a:rPr lang="en-US"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respondents </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by their Sex.</a:t>
            </a:r>
            <a:endParaRPr lang="en-US" dirty="0">
              <a:solidFill>
                <a:schemeClr val="bg1"/>
              </a:solidFill>
            </a:endParaRPr>
          </a:p>
        </p:txBody>
      </p:sp>
      <p:sp>
        <p:nvSpPr>
          <p:cNvPr id="18" name="Rectangle 17">
            <a:extLst>
              <a:ext uri="{FF2B5EF4-FFF2-40B4-BE49-F238E27FC236}">
                <a16:creationId xmlns:a16="http://schemas.microsoft.com/office/drawing/2014/main" id="{2115E1FE-C2AF-0314-6961-B2D75F22657D}"/>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41648485-40DF-50CB-EA22-82847B23535B}"/>
              </a:ext>
            </a:extLst>
          </p:cNvPr>
          <p:cNvSpPr txBox="1"/>
          <p:nvPr/>
        </p:nvSpPr>
        <p:spPr>
          <a:xfrm>
            <a:off x="106480" y="5723270"/>
            <a:ext cx="2707741"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Outliners and Concerns</a:t>
            </a:r>
          </a:p>
        </p:txBody>
      </p:sp>
      <p:cxnSp>
        <p:nvCxnSpPr>
          <p:cNvPr id="20" name="Straight Connector 19">
            <a:extLst>
              <a:ext uri="{FF2B5EF4-FFF2-40B4-BE49-F238E27FC236}">
                <a16:creationId xmlns:a16="http://schemas.microsoft.com/office/drawing/2014/main" id="{5364F3B4-1C39-0BBC-1268-66D44E304613}"/>
              </a:ext>
              <a:ext uri="{C183D7F6-B498-43B3-948B-1728B52AA6E4}">
                <adec:decorative xmlns:adec="http://schemas.microsoft.com/office/drawing/2017/decorative" val="1"/>
              </a:ext>
            </a:extLst>
          </p:cNvPr>
          <p:cNvCxnSpPr>
            <a:cxnSpLocks/>
          </p:cNvCxnSpPr>
          <p:nvPr/>
        </p:nvCxnSpPr>
        <p:spPr>
          <a:xfrm flipV="1">
            <a:off x="2948761" y="5758244"/>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12B6709-7A16-6326-1E78-D0C6BFA52C55}"/>
              </a:ext>
            </a:extLst>
          </p:cNvPr>
          <p:cNvSpPr txBox="1"/>
          <p:nvPr/>
        </p:nvSpPr>
        <p:spPr>
          <a:xfrm>
            <a:off x="2934733" y="6027483"/>
            <a:ext cx="9136755" cy="646331"/>
          </a:xfrm>
          <a:prstGeom prst="rect">
            <a:avLst/>
          </a:prstGeom>
          <a:noFill/>
        </p:spPr>
        <p:txBody>
          <a:bodyPr wrap="square" rtlCol="0">
            <a:spAutoFit/>
          </a:bodyPr>
          <a:lstStyle/>
          <a:p>
            <a:pPr algn="ct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Refused and Don’t Know have some values but are very low. They were also not available </a:t>
            </a:r>
            <a:r>
              <a:rPr lang="en-US"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in the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survey every year.</a:t>
            </a:r>
          </a:p>
        </p:txBody>
      </p:sp>
      <p:pic>
        <p:nvPicPr>
          <p:cNvPr id="5" name="Picture 4">
            <a:extLst>
              <a:ext uri="{FF2B5EF4-FFF2-40B4-BE49-F238E27FC236}">
                <a16:creationId xmlns:a16="http://schemas.microsoft.com/office/drawing/2014/main" id="{23C29DFA-72E5-CFD6-7F70-7819AC3E78B4}"/>
              </a:ext>
            </a:extLst>
          </p:cNvPr>
          <p:cNvPicPr>
            <a:picLocks noChangeAspect="1"/>
          </p:cNvPicPr>
          <p:nvPr/>
        </p:nvPicPr>
        <p:blipFill>
          <a:blip r:embed="rId2"/>
          <a:stretch>
            <a:fillRect/>
          </a:stretch>
        </p:blipFill>
        <p:spPr>
          <a:xfrm>
            <a:off x="1685309" y="1134280"/>
            <a:ext cx="8821381" cy="4353533"/>
          </a:xfrm>
          <a:prstGeom prst="rect">
            <a:avLst/>
          </a:prstGeom>
        </p:spPr>
      </p:pic>
    </p:spTree>
    <p:extLst>
      <p:ext uri="{BB962C8B-B14F-4D97-AF65-F5344CB8AC3E}">
        <p14:creationId xmlns:p14="http://schemas.microsoft.com/office/powerpoint/2010/main" val="1928672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70AEC-E94D-3FB3-91F1-6B0EC3385EA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FCA7714-DD42-538F-163F-4B846E175C2F}"/>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63ED64B1-C665-D23F-A737-131A85270E65}"/>
              </a:ext>
            </a:extLst>
          </p:cNvPr>
          <p:cNvSpPr txBox="1"/>
          <p:nvPr/>
        </p:nvSpPr>
        <p:spPr>
          <a:xfrm>
            <a:off x="105662" y="149845"/>
            <a:ext cx="4518734" cy="738664"/>
          </a:xfrm>
          <a:prstGeom prst="rect">
            <a:avLst/>
          </a:prstGeom>
          <a:noFill/>
        </p:spPr>
        <p:txBody>
          <a:bodyPr wrap="square" lIns="0" tIns="0" rIns="0" bIns="0" rtlCol="0">
            <a:spAutoFit/>
          </a:bodyPr>
          <a:lstStyle/>
          <a:p>
            <a:pPr algn="ctr">
              <a:tabLst>
                <a:tab pos="347663" algn="l"/>
              </a:tabLst>
            </a:pPr>
            <a:r>
              <a:rPr lang="en-US" sz="2400" b="1" dirty="0">
                <a:solidFill>
                  <a:srgbClr val="FFFFFF"/>
                </a:solidFill>
                <a:latin typeface="+mj-lt"/>
              </a:rPr>
              <a:t>Ever Told by a Doctor that  you have ADHD (ADHDEV_C)</a:t>
            </a:r>
          </a:p>
        </p:txBody>
      </p:sp>
      <p:cxnSp>
        <p:nvCxnSpPr>
          <p:cNvPr id="9" name="Straight Connector 8">
            <a:extLst>
              <a:ext uri="{FF2B5EF4-FFF2-40B4-BE49-F238E27FC236}">
                <a16:creationId xmlns:a16="http://schemas.microsoft.com/office/drawing/2014/main" id="{D52EECCF-736B-F745-BBA0-97C613B9A338}"/>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525FF82-6719-2DE7-BEAD-575E25B55E0D}"/>
              </a:ext>
            </a:extLst>
          </p:cNvPr>
          <p:cNvSpPr txBox="1"/>
          <p:nvPr/>
        </p:nvSpPr>
        <p:spPr>
          <a:xfrm>
            <a:off x="4838991" y="257871"/>
            <a:ext cx="7031113" cy="369332"/>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How the respondent answered if they had ADHD or not.</a:t>
            </a:r>
            <a:endParaRPr lang="en-US" dirty="0">
              <a:solidFill>
                <a:schemeClr val="bg1"/>
              </a:solidFill>
            </a:endParaRPr>
          </a:p>
        </p:txBody>
      </p:sp>
      <p:sp>
        <p:nvSpPr>
          <p:cNvPr id="18" name="Rectangle 17">
            <a:extLst>
              <a:ext uri="{FF2B5EF4-FFF2-40B4-BE49-F238E27FC236}">
                <a16:creationId xmlns:a16="http://schemas.microsoft.com/office/drawing/2014/main" id="{C145DA8B-052D-9A60-08D1-9F14C4D93E51}"/>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7ED11C6D-00A1-7970-6081-555DDF703162}"/>
              </a:ext>
            </a:extLst>
          </p:cNvPr>
          <p:cNvSpPr txBox="1"/>
          <p:nvPr/>
        </p:nvSpPr>
        <p:spPr>
          <a:xfrm>
            <a:off x="106480" y="5723270"/>
            <a:ext cx="2707741"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Outliners and Concerns</a:t>
            </a:r>
          </a:p>
        </p:txBody>
      </p:sp>
      <p:cxnSp>
        <p:nvCxnSpPr>
          <p:cNvPr id="20" name="Straight Connector 19">
            <a:extLst>
              <a:ext uri="{FF2B5EF4-FFF2-40B4-BE49-F238E27FC236}">
                <a16:creationId xmlns:a16="http://schemas.microsoft.com/office/drawing/2014/main" id="{E1599B12-5238-44A3-C5EB-91D9BF71C5C3}"/>
              </a:ext>
              <a:ext uri="{C183D7F6-B498-43B3-948B-1728B52AA6E4}">
                <adec:decorative xmlns:adec="http://schemas.microsoft.com/office/drawing/2017/decorative" val="1"/>
              </a:ext>
            </a:extLst>
          </p:cNvPr>
          <p:cNvCxnSpPr>
            <a:cxnSpLocks/>
          </p:cNvCxnSpPr>
          <p:nvPr/>
        </p:nvCxnSpPr>
        <p:spPr>
          <a:xfrm flipV="1">
            <a:off x="2948761" y="5758244"/>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F14BD7-040B-639C-C3B3-B2F4EE0090F6}"/>
              </a:ext>
            </a:extLst>
          </p:cNvPr>
          <p:cNvSpPr txBox="1"/>
          <p:nvPr/>
        </p:nvSpPr>
        <p:spPr>
          <a:xfrm>
            <a:off x="2948761" y="5910033"/>
            <a:ext cx="9136755" cy="646331"/>
          </a:xfrm>
          <a:prstGeom prst="rect">
            <a:avLst/>
          </a:prstGeom>
          <a:noFill/>
        </p:spPr>
        <p:txBody>
          <a:bodyPr wrap="square" rtlCol="0">
            <a:spAutoFit/>
          </a:bodyPr>
          <a:lstStyle/>
          <a:p>
            <a:pPr algn="ct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From what I’ve seen, these numbers seem to be about right. For most, Don’t Know, Refused, and Not Ascertained will be treated as No answer.</a:t>
            </a:r>
          </a:p>
        </p:txBody>
      </p:sp>
      <p:pic>
        <p:nvPicPr>
          <p:cNvPr id="6" name="Picture 5">
            <a:extLst>
              <a:ext uri="{FF2B5EF4-FFF2-40B4-BE49-F238E27FC236}">
                <a16:creationId xmlns:a16="http://schemas.microsoft.com/office/drawing/2014/main" id="{D7B384A5-3703-CACC-911A-DBFAA4B981DA}"/>
              </a:ext>
            </a:extLst>
          </p:cNvPr>
          <p:cNvPicPr>
            <a:picLocks noChangeAspect="1"/>
          </p:cNvPicPr>
          <p:nvPr/>
        </p:nvPicPr>
        <p:blipFill>
          <a:blip r:embed="rId2"/>
          <a:stretch>
            <a:fillRect/>
          </a:stretch>
        </p:blipFill>
        <p:spPr>
          <a:xfrm>
            <a:off x="1642441" y="1212877"/>
            <a:ext cx="8907118" cy="4277322"/>
          </a:xfrm>
          <a:prstGeom prst="rect">
            <a:avLst/>
          </a:prstGeom>
        </p:spPr>
      </p:pic>
    </p:spTree>
    <p:extLst>
      <p:ext uri="{BB962C8B-B14F-4D97-AF65-F5344CB8AC3E}">
        <p14:creationId xmlns:p14="http://schemas.microsoft.com/office/powerpoint/2010/main" val="3703886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8E7BC-C867-D6BB-93A5-310231CE8EE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5B5C8BA-F754-7262-F6E4-878C7920C2B9}"/>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E0D12A8A-45CA-4B0B-71FC-3B1E10251E66}"/>
              </a:ext>
            </a:extLst>
          </p:cNvPr>
          <p:cNvSpPr txBox="1"/>
          <p:nvPr/>
        </p:nvSpPr>
        <p:spPr>
          <a:xfrm>
            <a:off x="105662" y="149845"/>
            <a:ext cx="4518734" cy="738664"/>
          </a:xfrm>
          <a:prstGeom prst="rect">
            <a:avLst/>
          </a:prstGeom>
          <a:noFill/>
        </p:spPr>
        <p:txBody>
          <a:bodyPr wrap="square" lIns="0" tIns="0" rIns="0" bIns="0" rtlCol="0">
            <a:spAutoFit/>
          </a:bodyPr>
          <a:lstStyle/>
          <a:p>
            <a:pPr algn="ctr">
              <a:tabLst>
                <a:tab pos="347663" algn="l"/>
              </a:tabLst>
            </a:pPr>
            <a:r>
              <a:rPr lang="en-US" sz="2400" b="1" dirty="0">
                <a:solidFill>
                  <a:srgbClr val="FFFFFF"/>
                </a:solidFill>
                <a:latin typeface="+mj-lt"/>
              </a:rPr>
              <a:t>Probability Mass Function review of ADHDEV_C</a:t>
            </a:r>
          </a:p>
        </p:txBody>
      </p:sp>
      <p:cxnSp>
        <p:nvCxnSpPr>
          <p:cNvPr id="9" name="Straight Connector 8">
            <a:extLst>
              <a:ext uri="{FF2B5EF4-FFF2-40B4-BE49-F238E27FC236}">
                <a16:creationId xmlns:a16="http://schemas.microsoft.com/office/drawing/2014/main" id="{5E287319-702F-639E-E2FD-D9E002C483C6}"/>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68E78A8-3991-F215-F4C3-C7A6D285914F}"/>
              </a:ext>
            </a:extLst>
          </p:cNvPr>
          <p:cNvSpPr txBox="1"/>
          <p:nvPr/>
        </p:nvSpPr>
        <p:spPr>
          <a:xfrm>
            <a:off x="4838991" y="176644"/>
            <a:ext cx="7031113" cy="923330"/>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I split the data into two datasets 1. Pre-COVID-19 (2005 to 2019) and 2. Post-COVID-19 (2020 to 2023). We also perform the operation for weighted and unweighted results.</a:t>
            </a:r>
            <a:endParaRPr lang="en-US" dirty="0">
              <a:solidFill>
                <a:schemeClr val="bg1"/>
              </a:solidFill>
            </a:endParaRPr>
          </a:p>
        </p:txBody>
      </p:sp>
      <p:sp>
        <p:nvSpPr>
          <p:cNvPr id="18" name="Rectangle 17">
            <a:extLst>
              <a:ext uri="{FF2B5EF4-FFF2-40B4-BE49-F238E27FC236}">
                <a16:creationId xmlns:a16="http://schemas.microsoft.com/office/drawing/2014/main" id="{B39536EC-E68D-17AC-969B-14D87F3CCC2F}"/>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B4C46EB4-DAC9-D4C8-9952-4E92F4DF275F}"/>
              </a:ext>
            </a:extLst>
          </p:cNvPr>
          <p:cNvPicPr>
            <a:picLocks noChangeAspect="1"/>
          </p:cNvPicPr>
          <p:nvPr/>
        </p:nvPicPr>
        <p:blipFill>
          <a:blip r:embed="rId2"/>
          <a:stretch>
            <a:fillRect/>
          </a:stretch>
        </p:blipFill>
        <p:spPr>
          <a:xfrm>
            <a:off x="70046" y="1415946"/>
            <a:ext cx="5096586" cy="3724795"/>
          </a:xfrm>
          <a:prstGeom prst="rect">
            <a:avLst/>
          </a:prstGeom>
        </p:spPr>
      </p:pic>
      <p:sp>
        <p:nvSpPr>
          <p:cNvPr id="10" name="TextBox 9">
            <a:extLst>
              <a:ext uri="{FF2B5EF4-FFF2-40B4-BE49-F238E27FC236}">
                <a16:creationId xmlns:a16="http://schemas.microsoft.com/office/drawing/2014/main" id="{BFB6E264-8928-BB21-892D-9DF7C52700F8}"/>
              </a:ext>
            </a:extLst>
          </p:cNvPr>
          <p:cNvSpPr txBox="1"/>
          <p:nvPr/>
        </p:nvSpPr>
        <p:spPr>
          <a:xfrm>
            <a:off x="5012455" y="1847182"/>
            <a:ext cx="3171381" cy="2585323"/>
          </a:xfrm>
          <a:prstGeom prst="rect">
            <a:avLst/>
          </a:prstGeom>
          <a:noFill/>
        </p:spPr>
        <p:txBody>
          <a:bodyPr wrap="square" rtlCol="0">
            <a:spAutoFit/>
          </a:bodyPr>
          <a:lstStyle/>
          <a:p>
            <a:r>
              <a:rPr lang="en-US" dirty="0"/>
              <a:t>Pre Covid</a:t>
            </a:r>
          </a:p>
          <a:p>
            <a:r>
              <a:rPr lang="en-US" dirty="0"/>
              <a:t>--------------------------------</a:t>
            </a:r>
          </a:p>
          <a:p>
            <a:r>
              <a:rPr lang="en-US" dirty="0"/>
              <a:t>ADHDEV_C</a:t>
            </a:r>
          </a:p>
          <a:p>
            <a:r>
              <a:rPr lang="en-US" dirty="0"/>
              <a:t>No                     0.810951</a:t>
            </a:r>
          </a:p>
          <a:p>
            <a:r>
              <a:rPr lang="en-US" dirty="0"/>
              <a:t>Don't Know        0.117199</a:t>
            </a:r>
          </a:p>
          <a:p>
            <a:r>
              <a:rPr lang="en-US" dirty="0"/>
              <a:t>Yes                     0.071407</a:t>
            </a:r>
          </a:p>
          <a:p>
            <a:r>
              <a:rPr lang="en-US" dirty="0"/>
              <a:t>Refused              0.000412</a:t>
            </a:r>
          </a:p>
          <a:p>
            <a:r>
              <a:rPr lang="en-US" dirty="0"/>
              <a:t>Not Ascertained 0.000030</a:t>
            </a:r>
          </a:p>
          <a:p>
            <a:endParaRPr lang="en-US" dirty="0"/>
          </a:p>
        </p:txBody>
      </p:sp>
      <p:sp>
        <p:nvSpPr>
          <p:cNvPr id="11" name="TextBox 10">
            <a:extLst>
              <a:ext uri="{FF2B5EF4-FFF2-40B4-BE49-F238E27FC236}">
                <a16:creationId xmlns:a16="http://schemas.microsoft.com/office/drawing/2014/main" id="{47E9FD18-F7B3-5230-5595-A54A62688B9F}"/>
              </a:ext>
            </a:extLst>
          </p:cNvPr>
          <p:cNvSpPr txBox="1"/>
          <p:nvPr/>
        </p:nvSpPr>
        <p:spPr>
          <a:xfrm>
            <a:off x="8354547" y="1847182"/>
            <a:ext cx="3171381" cy="2308324"/>
          </a:xfrm>
          <a:prstGeom prst="rect">
            <a:avLst/>
          </a:prstGeom>
          <a:noFill/>
        </p:spPr>
        <p:txBody>
          <a:bodyPr wrap="square" rtlCol="0">
            <a:spAutoFit/>
          </a:bodyPr>
          <a:lstStyle/>
          <a:p>
            <a:r>
              <a:rPr lang="en-US" dirty="0"/>
              <a:t>Post Covid</a:t>
            </a:r>
          </a:p>
          <a:p>
            <a:r>
              <a:rPr lang="en-US" dirty="0"/>
              <a:t>--------------------------------</a:t>
            </a:r>
          </a:p>
          <a:p>
            <a:r>
              <a:rPr lang="en-US" dirty="0"/>
              <a:t>ADHDEV_C</a:t>
            </a:r>
          </a:p>
          <a:p>
            <a:r>
              <a:rPr lang="en-US" dirty="0"/>
              <a:t>No                     0.795905</a:t>
            </a:r>
          </a:p>
          <a:p>
            <a:r>
              <a:rPr lang="en-US" dirty="0"/>
              <a:t>Don't Know        0.111377</a:t>
            </a:r>
          </a:p>
          <a:p>
            <a:r>
              <a:rPr lang="en-US" dirty="0"/>
              <a:t>Yes                     0.091998</a:t>
            </a:r>
          </a:p>
          <a:p>
            <a:r>
              <a:rPr lang="en-US" dirty="0"/>
              <a:t>Refused              0.000616</a:t>
            </a:r>
          </a:p>
          <a:p>
            <a:r>
              <a:rPr lang="en-US" dirty="0"/>
              <a:t>Not Ascertained 0.000103</a:t>
            </a:r>
          </a:p>
        </p:txBody>
      </p:sp>
      <p:sp>
        <p:nvSpPr>
          <p:cNvPr id="12" name="TextBox 11">
            <a:extLst>
              <a:ext uri="{FF2B5EF4-FFF2-40B4-BE49-F238E27FC236}">
                <a16:creationId xmlns:a16="http://schemas.microsoft.com/office/drawing/2014/main" id="{7D3AE0D5-43D6-E184-D758-00873CDB19C9}"/>
              </a:ext>
            </a:extLst>
          </p:cNvPr>
          <p:cNvSpPr txBox="1"/>
          <p:nvPr/>
        </p:nvSpPr>
        <p:spPr>
          <a:xfrm>
            <a:off x="707254" y="5740271"/>
            <a:ext cx="10777491" cy="646331"/>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We can see that the probability of a Yes response is higher post-COVID-19 by about 2%. This would suggest that my Hypothesis is wrong.</a:t>
            </a:r>
            <a:endParaRPr lang="en-US" dirty="0">
              <a:solidFill>
                <a:schemeClr val="bg1"/>
              </a:solidFill>
            </a:endParaRPr>
          </a:p>
        </p:txBody>
      </p:sp>
    </p:spTree>
    <p:extLst>
      <p:ext uri="{BB962C8B-B14F-4D97-AF65-F5344CB8AC3E}">
        <p14:creationId xmlns:p14="http://schemas.microsoft.com/office/powerpoint/2010/main" val="3620196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88A39-C0B9-F38E-27D9-3A44CF9D9C1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448835-129C-E3A9-4057-898C04BFC4D0}"/>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EE6A0A3A-F0A0-5E08-01DA-4FD4F96944D8}"/>
              </a:ext>
            </a:extLst>
          </p:cNvPr>
          <p:cNvSpPr txBox="1"/>
          <p:nvPr/>
        </p:nvSpPr>
        <p:spPr>
          <a:xfrm>
            <a:off x="105662" y="149845"/>
            <a:ext cx="4518734" cy="738664"/>
          </a:xfrm>
          <a:prstGeom prst="rect">
            <a:avLst/>
          </a:prstGeom>
          <a:noFill/>
        </p:spPr>
        <p:txBody>
          <a:bodyPr wrap="square" lIns="0" tIns="0" rIns="0" bIns="0" rtlCol="0">
            <a:spAutoFit/>
          </a:bodyPr>
          <a:lstStyle/>
          <a:p>
            <a:pPr algn="ctr">
              <a:tabLst>
                <a:tab pos="347663" algn="l"/>
              </a:tabLst>
            </a:pPr>
            <a:r>
              <a:rPr lang="en-US" sz="2400" b="1" dirty="0">
                <a:solidFill>
                  <a:srgbClr val="FFFFFF"/>
                </a:solidFill>
                <a:latin typeface="+mj-lt"/>
              </a:rPr>
              <a:t>Probability Mass Function review of ADHDEV_C</a:t>
            </a:r>
          </a:p>
        </p:txBody>
      </p:sp>
      <p:cxnSp>
        <p:nvCxnSpPr>
          <p:cNvPr id="9" name="Straight Connector 8">
            <a:extLst>
              <a:ext uri="{FF2B5EF4-FFF2-40B4-BE49-F238E27FC236}">
                <a16:creationId xmlns:a16="http://schemas.microsoft.com/office/drawing/2014/main" id="{401D0CC3-75BE-D69D-7E20-0BC26128F315}"/>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6A9596-1C07-16E8-31C4-B0181E35EEE2}"/>
              </a:ext>
            </a:extLst>
          </p:cNvPr>
          <p:cNvSpPr txBox="1"/>
          <p:nvPr/>
        </p:nvSpPr>
        <p:spPr>
          <a:xfrm>
            <a:off x="4838991" y="176644"/>
            <a:ext cx="7031113" cy="923330"/>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I split the data into two datasets 1. Pre-COVID-19 (2005 to 2019) and 2. Post-COVID-19 (2020 to 2023). We also perform the operation for weighted and unweighted results.</a:t>
            </a:r>
            <a:endParaRPr lang="en-US" dirty="0">
              <a:solidFill>
                <a:schemeClr val="bg1"/>
              </a:solidFill>
            </a:endParaRPr>
          </a:p>
        </p:txBody>
      </p:sp>
      <p:sp>
        <p:nvSpPr>
          <p:cNvPr id="18" name="Rectangle 17">
            <a:extLst>
              <a:ext uri="{FF2B5EF4-FFF2-40B4-BE49-F238E27FC236}">
                <a16:creationId xmlns:a16="http://schemas.microsoft.com/office/drawing/2014/main" id="{C8116D98-220D-858B-48BE-D0C3AB93DE68}"/>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02B4921C-7645-A6E8-4863-D33EECF58F82}"/>
              </a:ext>
            </a:extLst>
          </p:cNvPr>
          <p:cNvSpPr txBox="1"/>
          <p:nvPr/>
        </p:nvSpPr>
        <p:spPr>
          <a:xfrm>
            <a:off x="5012455" y="1847182"/>
            <a:ext cx="3171381" cy="2308324"/>
          </a:xfrm>
          <a:prstGeom prst="rect">
            <a:avLst/>
          </a:prstGeom>
          <a:noFill/>
        </p:spPr>
        <p:txBody>
          <a:bodyPr wrap="square" rtlCol="0">
            <a:spAutoFit/>
          </a:bodyPr>
          <a:lstStyle/>
          <a:p>
            <a:r>
              <a:rPr lang="en-US" dirty="0"/>
              <a:t>Pre Covid</a:t>
            </a:r>
          </a:p>
          <a:p>
            <a:r>
              <a:rPr lang="en-US" dirty="0"/>
              <a:t>--------------------------------</a:t>
            </a:r>
          </a:p>
          <a:p>
            <a:r>
              <a:rPr lang="en-US" dirty="0"/>
              <a:t>ADHDEV_C</a:t>
            </a:r>
          </a:p>
          <a:p>
            <a:r>
              <a:rPr lang="en-US" dirty="0"/>
              <a:t>Don't Know         0.108053</a:t>
            </a:r>
          </a:p>
          <a:p>
            <a:r>
              <a:rPr lang="en-US" dirty="0"/>
              <a:t>No                      0.819150</a:t>
            </a:r>
          </a:p>
          <a:p>
            <a:r>
              <a:rPr lang="en-US" dirty="0"/>
              <a:t>Not Ascertained  0.000038</a:t>
            </a:r>
          </a:p>
          <a:p>
            <a:r>
              <a:rPr lang="en-US" dirty="0"/>
              <a:t>Refused               0.000417</a:t>
            </a:r>
          </a:p>
          <a:p>
            <a:r>
              <a:rPr lang="en-US" dirty="0"/>
              <a:t>Yes                      0.072343</a:t>
            </a:r>
          </a:p>
        </p:txBody>
      </p:sp>
      <p:sp>
        <p:nvSpPr>
          <p:cNvPr id="11" name="TextBox 10">
            <a:extLst>
              <a:ext uri="{FF2B5EF4-FFF2-40B4-BE49-F238E27FC236}">
                <a16:creationId xmlns:a16="http://schemas.microsoft.com/office/drawing/2014/main" id="{9F62B87B-4D69-98DE-3477-71C3F83FC004}"/>
              </a:ext>
            </a:extLst>
          </p:cNvPr>
          <p:cNvSpPr txBox="1"/>
          <p:nvPr/>
        </p:nvSpPr>
        <p:spPr>
          <a:xfrm>
            <a:off x="8354547" y="1847182"/>
            <a:ext cx="3171381" cy="2308324"/>
          </a:xfrm>
          <a:prstGeom prst="rect">
            <a:avLst/>
          </a:prstGeom>
          <a:noFill/>
        </p:spPr>
        <p:txBody>
          <a:bodyPr wrap="square" rtlCol="0">
            <a:spAutoFit/>
          </a:bodyPr>
          <a:lstStyle/>
          <a:p>
            <a:r>
              <a:rPr lang="en-US" dirty="0"/>
              <a:t>Post Covid</a:t>
            </a:r>
          </a:p>
          <a:p>
            <a:r>
              <a:rPr lang="en-US" dirty="0"/>
              <a:t>--------------------------------</a:t>
            </a:r>
          </a:p>
          <a:p>
            <a:r>
              <a:rPr lang="en-US" dirty="0"/>
              <a:t>ADHDEV_C</a:t>
            </a:r>
          </a:p>
          <a:p>
            <a:r>
              <a:rPr lang="en-US" dirty="0"/>
              <a:t>Don't Know         0.105225</a:t>
            </a:r>
          </a:p>
          <a:p>
            <a:r>
              <a:rPr lang="en-US" dirty="0"/>
              <a:t>No                      0.805383</a:t>
            </a:r>
          </a:p>
          <a:p>
            <a:r>
              <a:rPr lang="en-US" dirty="0"/>
              <a:t>Not Ascertained 0.000119</a:t>
            </a:r>
          </a:p>
          <a:p>
            <a:r>
              <a:rPr lang="en-US" dirty="0"/>
              <a:t>Refused              0.000595</a:t>
            </a:r>
          </a:p>
          <a:p>
            <a:r>
              <a:rPr lang="en-US" dirty="0"/>
              <a:t>Yes                     0.088678</a:t>
            </a:r>
          </a:p>
        </p:txBody>
      </p:sp>
      <p:sp>
        <p:nvSpPr>
          <p:cNvPr id="12" name="TextBox 11">
            <a:extLst>
              <a:ext uri="{FF2B5EF4-FFF2-40B4-BE49-F238E27FC236}">
                <a16:creationId xmlns:a16="http://schemas.microsoft.com/office/drawing/2014/main" id="{254C74BC-586D-2C6B-BF63-EEFA7644B3B6}"/>
              </a:ext>
            </a:extLst>
          </p:cNvPr>
          <p:cNvSpPr txBox="1"/>
          <p:nvPr/>
        </p:nvSpPr>
        <p:spPr>
          <a:xfrm>
            <a:off x="707254" y="5749149"/>
            <a:ext cx="10777491" cy="369332"/>
          </a:xfrm>
          <a:prstGeom prst="rect">
            <a:avLst/>
          </a:prstGeom>
          <a:noFill/>
        </p:spPr>
        <p:txBody>
          <a:bodyPr wrap="square" rtlCol="0">
            <a:spAutoFit/>
          </a:bodyPr>
          <a:lstStyle/>
          <a:p>
            <a:pPr algn="ctr"/>
            <a:r>
              <a:rPr lang="en-US" dirty="0">
                <a:solidFill>
                  <a:schemeClr val="bg1"/>
                </a:solidFill>
                <a:latin typeface="Aptos" panose="020B0004020202020204" pitchFamily="34" charset="0"/>
              </a:rPr>
              <a:t>You can see that the weighted results are similar to the Unweighted Results.</a:t>
            </a:r>
          </a:p>
        </p:txBody>
      </p:sp>
      <p:pic>
        <p:nvPicPr>
          <p:cNvPr id="6" name="Picture 5">
            <a:extLst>
              <a:ext uri="{FF2B5EF4-FFF2-40B4-BE49-F238E27FC236}">
                <a16:creationId xmlns:a16="http://schemas.microsoft.com/office/drawing/2014/main" id="{901E2767-8FAB-5FF0-BEBA-71483AB8A231}"/>
              </a:ext>
            </a:extLst>
          </p:cNvPr>
          <p:cNvPicPr>
            <a:picLocks noChangeAspect="1"/>
          </p:cNvPicPr>
          <p:nvPr/>
        </p:nvPicPr>
        <p:blipFill>
          <a:blip r:embed="rId2"/>
          <a:stretch>
            <a:fillRect/>
          </a:stretch>
        </p:blipFill>
        <p:spPr>
          <a:xfrm>
            <a:off x="0" y="1427264"/>
            <a:ext cx="5068007" cy="3667637"/>
          </a:xfrm>
          <a:prstGeom prst="rect">
            <a:avLst/>
          </a:prstGeom>
        </p:spPr>
      </p:pic>
    </p:spTree>
    <p:extLst>
      <p:ext uri="{BB962C8B-B14F-4D97-AF65-F5344CB8AC3E}">
        <p14:creationId xmlns:p14="http://schemas.microsoft.com/office/powerpoint/2010/main" val="499695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E8B42-4E7A-9B63-20B1-CE1B2091DDE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5FA93EE-D357-7EF2-1CC0-4EB7FB323A7B}"/>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9291337B-A487-012A-E468-ECB6E2E1DEC7}"/>
              </a:ext>
            </a:extLst>
          </p:cNvPr>
          <p:cNvSpPr txBox="1"/>
          <p:nvPr/>
        </p:nvSpPr>
        <p:spPr>
          <a:xfrm>
            <a:off x="105662" y="149845"/>
            <a:ext cx="4518734" cy="738664"/>
          </a:xfrm>
          <a:prstGeom prst="rect">
            <a:avLst/>
          </a:prstGeom>
          <a:noFill/>
        </p:spPr>
        <p:txBody>
          <a:bodyPr wrap="square" lIns="0" tIns="0" rIns="0" bIns="0" rtlCol="0">
            <a:spAutoFit/>
          </a:bodyPr>
          <a:lstStyle/>
          <a:p>
            <a:pPr algn="ctr">
              <a:tabLst>
                <a:tab pos="347663" algn="l"/>
              </a:tabLst>
            </a:pPr>
            <a:r>
              <a:rPr lang="en-US" sz="2400" b="1" dirty="0">
                <a:solidFill>
                  <a:srgbClr val="FFFFFF"/>
                </a:solidFill>
                <a:latin typeface="+mj-lt"/>
              </a:rPr>
              <a:t>Probability Mass Function review of ADHDEV_C</a:t>
            </a:r>
          </a:p>
        </p:txBody>
      </p:sp>
      <p:cxnSp>
        <p:nvCxnSpPr>
          <p:cNvPr id="9" name="Straight Connector 8">
            <a:extLst>
              <a:ext uri="{FF2B5EF4-FFF2-40B4-BE49-F238E27FC236}">
                <a16:creationId xmlns:a16="http://schemas.microsoft.com/office/drawing/2014/main" id="{18F7F579-D6C7-230B-D050-7E7A9CC8E7A7}"/>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5E5DF5C-E4F9-F333-7875-75CA75B08997}"/>
              </a:ext>
            </a:extLst>
          </p:cNvPr>
          <p:cNvSpPr txBox="1"/>
          <p:nvPr/>
        </p:nvSpPr>
        <p:spPr>
          <a:xfrm>
            <a:off x="4838991" y="176644"/>
            <a:ext cx="7031113" cy="646331"/>
          </a:xfrm>
          <a:prstGeom prst="rect">
            <a:avLst/>
          </a:prstGeom>
          <a:noFill/>
        </p:spPr>
        <p:txBody>
          <a:bodyPr wrap="square" rtlCol="0">
            <a:spAutoFit/>
          </a:bodyPr>
          <a:lstStyle/>
          <a:p>
            <a:pPr algn="ctr"/>
            <a:r>
              <a:rPr lang="en-US" kern="100" dirty="0">
                <a:solidFill>
                  <a:schemeClr val="bg1"/>
                </a:solidFill>
                <a:latin typeface="Aptos" panose="020B0004020202020204" pitchFamily="34" charset="0"/>
                <a:cs typeface="Times New Roman" panose="02020603050405020304" pitchFamily="18" charset="0"/>
              </a:rPr>
              <a:t>I also wanted to look at the Probability of yes for each year of the survey.</a:t>
            </a:r>
            <a:endParaRPr lang="en-US" dirty="0">
              <a:solidFill>
                <a:schemeClr val="bg1"/>
              </a:solidFill>
            </a:endParaRPr>
          </a:p>
        </p:txBody>
      </p:sp>
      <p:sp>
        <p:nvSpPr>
          <p:cNvPr id="18" name="Rectangle 17">
            <a:extLst>
              <a:ext uri="{FF2B5EF4-FFF2-40B4-BE49-F238E27FC236}">
                <a16:creationId xmlns:a16="http://schemas.microsoft.com/office/drawing/2014/main" id="{59B1518D-05BF-B88A-568E-A0EFBDBCFEA4}"/>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extBox 11">
            <a:extLst>
              <a:ext uri="{FF2B5EF4-FFF2-40B4-BE49-F238E27FC236}">
                <a16:creationId xmlns:a16="http://schemas.microsoft.com/office/drawing/2014/main" id="{2BD3A728-E018-FDD8-1DB4-B60CF0CBB85A}"/>
              </a:ext>
            </a:extLst>
          </p:cNvPr>
          <p:cNvSpPr txBox="1"/>
          <p:nvPr/>
        </p:nvSpPr>
        <p:spPr>
          <a:xfrm>
            <a:off x="707254" y="5749149"/>
            <a:ext cx="10777491" cy="923330"/>
          </a:xfrm>
          <a:prstGeom prst="rect">
            <a:avLst/>
          </a:prstGeom>
          <a:noFill/>
        </p:spPr>
        <p:txBody>
          <a:bodyPr wrap="square" rtlCol="0">
            <a:spAutoFit/>
          </a:bodyPr>
          <a:lstStyle/>
          <a:p>
            <a:pPr algn="ctr"/>
            <a:r>
              <a:rPr lang="en-US" dirty="0">
                <a:solidFill>
                  <a:schemeClr val="bg1"/>
                </a:solidFill>
                <a:latin typeface="Aptos" panose="020B0004020202020204" pitchFamily="34" charset="0"/>
              </a:rPr>
              <a:t> From this graph, we can see that the probability of having ADHD has been rising since 2005. There is a significant spike in 2023; however, we cannot derive the cause from this graph. However, it does occur post-COVID-19 ending. Overall, this does not support my h</a:t>
            </a:r>
            <a:r>
              <a:rPr lang="en-US" sz="1800" b="1" dirty="0">
                <a:solidFill>
                  <a:schemeClr val="bg1"/>
                </a:solidFill>
              </a:rPr>
              <a:t>ypothesis.</a:t>
            </a:r>
            <a:endParaRPr lang="en-US" dirty="0">
              <a:solidFill>
                <a:schemeClr val="bg1"/>
              </a:solidFill>
              <a:latin typeface="Aptos" panose="020B0004020202020204" pitchFamily="34" charset="0"/>
            </a:endParaRPr>
          </a:p>
        </p:txBody>
      </p:sp>
      <p:pic>
        <p:nvPicPr>
          <p:cNvPr id="5" name="Picture 4">
            <a:extLst>
              <a:ext uri="{FF2B5EF4-FFF2-40B4-BE49-F238E27FC236}">
                <a16:creationId xmlns:a16="http://schemas.microsoft.com/office/drawing/2014/main" id="{535CD3E5-093D-1D33-3BA8-F91B535B8EEB}"/>
              </a:ext>
            </a:extLst>
          </p:cNvPr>
          <p:cNvPicPr>
            <a:picLocks noChangeAspect="1"/>
          </p:cNvPicPr>
          <p:nvPr/>
        </p:nvPicPr>
        <p:blipFill>
          <a:blip r:embed="rId2"/>
          <a:stretch>
            <a:fillRect/>
          </a:stretch>
        </p:blipFill>
        <p:spPr>
          <a:xfrm>
            <a:off x="1709124" y="1104288"/>
            <a:ext cx="8773749" cy="4382112"/>
          </a:xfrm>
          <a:prstGeom prst="rect">
            <a:avLst/>
          </a:prstGeom>
        </p:spPr>
      </p:pic>
    </p:spTree>
    <p:extLst>
      <p:ext uri="{BB962C8B-B14F-4D97-AF65-F5344CB8AC3E}">
        <p14:creationId xmlns:p14="http://schemas.microsoft.com/office/powerpoint/2010/main" val="570519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CC0A4-EF61-2353-FFF4-070F3D1FFF8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69CB855-923F-3EA8-FC7A-4D06E45310DD}"/>
              </a:ext>
              <a:ext uri="{C183D7F6-B498-43B3-948B-1728B52AA6E4}">
                <adec:decorative xmlns:adec="http://schemas.microsoft.com/office/drawing/2017/decorative" val="1"/>
              </a:ext>
            </a:extLst>
          </p:cNvPr>
          <p:cNvSpPr/>
          <p:nvPr/>
        </p:nvSpPr>
        <p:spPr>
          <a:xfrm>
            <a:off x="0" y="-6497"/>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CC343EEA-BA41-1D43-C5A6-B7E31A60B622}"/>
              </a:ext>
            </a:extLst>
          </p:cNvPr>
          <p:cNvSpPr txBox="1"/>
          <p:nvPr/>
        </p:nvSpPr>
        <p:spPr>
          <a:xfrm>
            <a:off x="3836631" y="359252"/>
            <a:ext cx="4518734" cy="369332"/>
          </a:xfrm>
          <a:prstGeom prst="rect">
            <a:avLst/>
          </a:prstGeom>
          <a:noFill/>
        </p:spPr>
        <p:txBody>
          <a:bodyPr wrap="square" lIns="0" tIns="0" rIns="0" bIns="0" rtlCol="0">
            <a:spAutoFit/>
          </a:bodyPr>
          <a:lstStyle/>
          <a:p>
            <a:pPr algn="ctr">
              <a:tabLst>
                <a:tab pos="347663" algn="l"/>
              </a:tabLst>
            </a:pPr>
            <a:r>
              <a:rPr lang="en-US" sz="2400" b="1" dirty="0">
                <a:solidFill>
                  <a:srgbClr val="FFFFFF"/>
                </a:solidFill>
                <a:latin typeface="+mj-lt"/>
              </a:rPr>
              <a:t>CDF of Respondent Age</a:t>
            </a:r>
          </a:p>
        </p:txBody>
      </p:sp>
      <p:sp>
        <p:nvSpPr>
          <p:cNvPr id="18" name="Rectangle 17">
            <a:extLst>
              <a:ext uri="{FF2B5EF4-FFF2-40B4-BE49-F238E27FC236}">
                <a16:creationId xmlns:a16="http://schemas.microsoft.com/office/drawing/2014/main" id="{D1A3E541-7F10-D087-3E23-1953E0395F3D}"/>
              </a:ext>
              <a:ext uri="{C183D7F6-B498-43B3-948B-1728B52AA6E4}">
                <adec:decorative xmlns:adec="http://schemas.microsoft.com/office/drawing/2017/decorative" val="1"/>
              </a:ext>
            </a:extLst>
          </p:cNvPr>
          <p:cNvSpPr/>
          <p:nvPr/>
        </p:nvSpPr>
        <p:spPr>
          <a:xfrm>
            <a:off x="0" y="5566298"/>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extBox 11">
            <a:extLst>
              <a:ext uri="{FF2B5EF4-FFF2-40B4-BE49-F238E27FC236}">
                <a16:creationId xmlns:a16="http://schemas.microsoft.com/office/drawing/2014/main" id="{FE25030A-9F4F-7084-4DC5-7D33BA08B1C8}"/>
              </a:ext>
            </a:extLst>
          </p:cNvPr>
          <p:cNvSpPr txBox="1"/>
          <p:nvPr/>
        </p:nvSpPr>
        <p:spPr>
          <a:xfrm>
            <a:off x="707254" y="5749149"/>
            <a:ext cx="10777491" cy="923330"/>
          </a:xfrm>
          <a:prstGeom prst="rect">
            <a:avLst/>
          </a:prstGeom>
          <a:noFill/>
        </p:spPr>
        <p:txBody>
          <a:bodyPr wrap="square" rtlCol="0">
            <a:spAutoFit/>
          </a:bodyPr>
          <a:lstStyle/>
          <a:p>
            <a:pPr algn="ctr"/>
            <a:r>
              <a:rPr lang="en-US" dirty="0">
                <a:solidFill>
                  <a:schemeClr val="bg1"/>
                </a:solidFill>
                <a:latin typeface="Aptos" panose="020B0004020202020204" pitchFamily="34" charset="0"/>
              </a:rPr>
              <a:t> I was curious as if there was a shift in the ages of children diagnosed with ADHD after COVID-19. While there are some differences, the two graphs of CDFs are similar. This would have potentially been helpful in Identifying a cause for the change in Probability.</a:t>
            </a:r>
          </a:p>
        </p:txBody>
      </p:sp>
      <p:pic>
        <p:nvPicPr>
          <p:cNvPr id="8" name="Picture 7">
            <a:extLst>
              <a:ext uri="{FF2B5EF4-FFF2-40B4-BE49-F238E27FC236}">
                <a16:creationId xmlns:a16="http://schemas.microsoft.com/office/drawing/2014/main" id="{13020681-F088-896B-8CE2-5A870A0D9A13}"/>
              </a:ext>
            </a:extLst>
          </p:cNvPr>
          <p:cNvPicPr>
            <a:picLocks noChangeAspect="1"/>
          </p:cNvPicPr>
          <p:nvPr/>
        </p:nvPicPr>
        <p:blipFill>
          <a:blip r:embed="rId2"/>
          <a:stretch>
            <a:fillRect/>
          </a:stretch>
        </p:blipFill>
        <p:spPr>
          <a:xfrm>
            <a:off x="0" y="1813855"/>
            <a:ext cx="6232124" cy="3032922"/>
          </a:xfrm>
          <a:prstGeom prst="rect">
            <a:avLst/>
          </a:prstGeom>
        </p:spPr>
      </p:pic>
      <p:pic>
        <p:nvPicPr>
          <p:cNvPr id="11" name="Picture 10">
            <a:extLst>
              <a:ext uri="{FF2B5EF4-FFF2-40B4-BE49-F238E27FC236}">
                <a16:creationId xmlns:a16="http://schemas.microsoft.com/office/drawing/2014/main" id="{84C6843F-25C1-921B-C479-84814EB502F6}"/>
              </a:ext>
            </a:extLst>
          </p:cNvPr>
          <p:cNvPicPr>
            <a:picLocks noChangeAspect="1"/>
          </p:cNvPicPr>
          <p:nvPr/>
        </p:nvPicPr>
        <p:blipFill>
          <a:blip r:embed="rId3"/>
          <a:stretch>
            <a:fillRect/>
          </a:stretch>
        </p:blipFill>
        <p:spPr>
          <a:xfrm>
            <a:off x="6096000" y="1855928"/>
            <a:ext cx="6032948" cy="3032922"/>
          </a:xfrm>
          <a:prstGeom prst="rect">
            <a:avLst/>
          </a:prstGeom>
        </p:spPr>
      </p:pic>
    </p:spTree>
    <p:extLst>
      <p:ext uri="{BB962C8B-B14F-4D97-AF65-F5344CB8AC3E}">
        <p14:creationId xmlns:p14="http://schemas.microsoft.com/office/powerpoint/2010/main" val="4091093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48393-ADE4-2B4D-8C25-B7B21B9344A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E937CD-83DE-F145-E4B0-D95CC560C209}"/>
              </a:ext>
              <a:ext uri="{C183D7F6-B498-43B3-948B-1728B52AA6E4}">
                <adec:decorative xmlns:adec="http://schemas.microsoft.com/office/drawing/2017/decorative" val="1"/>
              </a:ext>
            </a:extLst>
          </p:cNvPr>
          <p:cNvSpPr/>
          <p:nvPr/>
        </p:nvSpPr>
        <p:spPr>
          <a:xfrm>
            <a:off x="0" y="-6497"/>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7FB68F2F-16CC-CE54-6623-BA55F35FDFA0}"/>
              </a:ext>
            </a:extLst>
          </p:cNvPr>
          <p:cNvSpPr txBox="1"/>
          <p:nvPr/>
        </p:nvSpPr>
        <p:spPr>
          <a:xfrm>
            <a:off x="3836631" y="359252"/>
            <a:ext cx="5760130" cy="738664"/>
          </a:xfrm>
          <a:prstGeom prst="rect">
            <a:avLst/>
          </a:prstGeom>
          <a:noFill/>
        </p:spPr>
        <p:txBody>
          <a:bodyPr wrap="square" lIns="0" tIns="0" rIns="0" bIns="0" rtlCol="0">
            <a:spAutoFit/>
          </a:bodyPr>
          <a:lstStyle/>
          <a:p>
            <a:pPr algn="ctr">
              <a:tabLst>
                <a:tab pos="347663" algn="l"/>
              </a:tabLst>
            </a:pPr>
            <a:r>
              <a:rPr lang="en-US" sz="2400" b="1" dirty="0">
                <a:solidFill>
                  <a:srgbClr val="FFFFFF"/>
                </a:solidFill>
                <a:latin typeface="+mj-lt"/>
              </a:rPr>
              <a:t>Weight of Respondents Compared to a Normal Distribution</a:t>
            </a:r>
          </a:p>
        </p:txBody>
      </p:sp>
      <p:sp>
        <p:nvSpPr>
          <p:cNvPr id="18" name="Rectangle 17">
            <a:extLst>
              <a:ext uri="{FF2B5EF4-FFF2-40B4-BE49-F238E27FC236}">
                <a16:creationId xmlns:a16="http://schemas.microsoft.com/office/drawing/2014/main" id="{9F707CFE-EAFE-13F7-5724-0690EDAB4304}"/>
              </a:ext>
              <a:ext uri="{C183D7F6-B498-43B3-948B-1728B52AA6E4}">
                <adec:decorative xmlns:adec="http://schemas.microsoft.com/office/drawing/2017/decorative" val="1"/>
              </a:ext>
            </a:extLst>
          </p:cNvPr>
          <p:cNvSpPr/>
          <p:nvPr/>
        </p:nvSpPr>
        <p:spPr>
          <a:xfrm>
            <a:off x="0" y="5583716"/>
            <a:ext cx="12200709"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C15A2301-809B-C62B-073B-C937949D1DC0}"/>
              </a:ext>
            </a:extLst>
          </p:cNvPr>
          <p:cNvPicPr>
            <a:picLocks noChangeAspect="1"/>
          </p:cNvPicPr>
          <p:nvPr/>
        </p:nvPicPr>
        <p:blipFill>
          <a:blip r:embed="rId2"/>
          <a:stretch>
            <a:fillRect/>
          </a:stretch>
        </p:blipFill>
        <p:spPr>
          <a:xfrm>
            <a:off x="0" y="1645963"/>
            <a:ext cx="6136631" cy="3015299"/>
          </a:xfrm>
          <a:prstGeom prst="rect">
            <a:avLst/>
          </a:prstGeom>
        </p:spPr>
      </p:pic>
      <p:pic>
        <p:nvPicPr>
          <p:cNvPr id="7" name="Picture 6">
            <a:extLst>
              <a:ext uri="{FF2B5EF4-FFF2-40B4-BE49-F238E27FC236}">
                <a16:creationId xmlns:a16="http://schemas.microsoft.com/office/drawing/2014/main" id="{35597AEE-E5F0-1DBE-C101-34147F1F2B04}"/>
              </a:ext>
            </a:extLst>
          </p:cNvPr>
          <p:cNvPicPr>
            <a:picLocks noChangeAspect="1"/>
          </p:cNvPicPr>
          <p:nvPr/>
        </p:nvPicPr>
        <p:blipFill>
          <a:blip r:embed="rId3"/>
          <a:stretch>
            <a:fillRect/>
          </a:stretch>
        </p:blipFill>
        <p:spPr>
          <a:xfrm>
            <a:off x="6136631" y="1768204"/>
            <a:ext cx="6055369" cy="2968704"/>
          </a:xfrm>
          <a:prstGeom prst="rect">
            <a:avLst/>
          </a:prstGeom>
        </p:spPr>
      </p:pic>
      <p:sp>
        <p:nvSpPr>
          <p:cNvPr id="9" name="TextBox 8">
            <a:extLst>
              <a:ext uri="{FF2B5EF4-FFF2-40B4-BE49-F238E27FC236}">
                <a16:creationId xmlns:a16="http://schemas.microsoft.com/office/drawing/2014/main" id="{BE3B92F0-45EA-0CB0-300D-9CAA0F86D75F}"/>
              </a:ext>
            </a:extLst>
          </p:cNvPr>
          <p:cNvSpPr txBox="1"/>
          <p:nvPr/>
        </p:nvSpPr>
        <p:spPr>
          <a:xfrm>
            <a:off x="707254" y="5749149"/>
            <a:ext cx="10777491" cy="646331"/>
          </a:xfrm>
          <a:prstGeom prst="rect">
            <a:avLst/>
          </a:prstGeom>
          <a:noFill/>
        </p:spPr>
        <p:txBody>
          <a:bodyPr wrap="square" rtlCol="0">
            <a:spAutoFit/>
          </a:bodyPr>
          <a:lstStyle/>
          <a:p>
            <a:pPr algn="ctr"/>
            <a:r>
              <a:rPr lang="en-US" dirty="0">
                <a:solidFill>
                  <a:schemeClr val="bg1"/>
                </a:solidFill>
                <a:latin typeface="Aptos" panose="020B0004020202020204" pitchFamily="34" charset="0"/>
              </a:rPr>
              <a:t> We can see that the weights of the respondents do not fall into a Normal Distribution. I think this is occurring because of the oversampling of specific demographics that we noticed during the variable review.</a:t>
            </a:r>
          </a:p>
        </p:txBody>
      </p:sp>
    </p:spTree>
    <p:extLst>
      <p:ext uri="{BB962C8B-B14F-4D97-AF65-F5344CB8AC3E}">
        <p14:creationId xmlns:p14="http://schemas.microsoft.com/office/powerpoint/2010/main" val="3118092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0F2A0-061D-352C-D033-9CD62B9559DD}"/>
            </a:ext>
          </a:extLst>
        </p:cNvPr>
        <p:cNvGrpSpPr/>
        <p:nvPr/>
      </p:nvGrpSpPr>
      <p:grpSpPr>
        <a:xfrm>
          <a:off x="0" y="0"/>
          <a:ext cx="0" cy="0"/>
          <a:chOff x="0" y="0"/>
          <a:chExt cx="0" cy="0"/>
        </a:xfrm>
      </p:grpSpPr>
      <p:grpSp>
        <p:nvGrpSpPr>
          <p:cNvPr id="106" name="Group 105" descr="This image is an icon of a clock.">
            <a:extLst>
              <a:ext uri="{FF2B5EF4-FFF2-40B4-BE49-F238E27FC236}">
                <a16:creationId xmlns:a16="http://schemas.microsoft.com/office/drawing/2014/main" id="{94025595-1793-64F3-5C47-342C2F29FE24}"/>
              </a:ext>
            </a:extLst>
          </p:cNvPr>
          <p:cNvGrpSpPr/>
          <p:nvPr/>
        </p:nvGrpSpPr>
        <p:grpSpPr>
          <a:xfrm>
            <a:off x="796201" y="1166369"/>
            <a:ext cx="261249" cy="261249"/>
            <a:chOff x="1389063" y="3748088"/>
            <a:chExt cx="336550" cy="336550"/>
          </a:xfrm>
          <a:solidFill>
            <a:schemeClr val="bg1"/>
          </a:solidFill>
        </p:grpSpPr>
        <p:sp>
          <p:nvSpPr>
            <p:cNvPr id="107" name="Freeform 5">
              <a:extLst>
                <a:ext uri="{FF2B5EF4-FFF2-40B4-BE49-F238E27FC236}">
                  <a16:creationId xmlns:a16="http://schemas.microsoft.com/office/drawing/2014/main" id="{2CFA6138-DCB7-8102-06C7-0D8414BC773D}"/>
                </a:ext>
              </a:extLst>
            </p:cNvPr>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6">
              <a:extLst>
                <a:ext uri="{FF2B5EF4-FFF2-40B4-BE49-F238E27FC236}">
                  <a16:creationId xmlns:a16="http://schemas.microsoft.com/office/drawing/2014/main" id="{1A2A1A7B-ED18-8C1F-90CF-40B73E110699}"/>
                </a:ext>
              </a:extLst>
            </p:cNvPr>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This image is an icon of three human beings and a clock.">
            <a:extLst>
              <a:ext uri="{FF2B5EF4-FFF2-40B4-BE49-F238E27FC236}">
                <a16:creationId xmlns:a16="http://schemas.microsoft.com/office/drawing/2014/main" id="{9A0276AE-EC3B-28B6-B8B0-002B6E4D14E1}"/>
              </a:ext>
            </a:extLst>
          </p:cNvPr>
          <p:cNvGrpSpPr/>
          <p:nvPr/>
        </p:nvGrpSpPr>
        <p:grpSpPr>
          <a:xfrm>
            <a:off x="768329" y="2230384"/>
            <a:ext cx="297913" cy="297912"/>
            <a:chOff x="3613150" y="3706813"/>
            <a:chExt cx="420688" cy="420687"/>
          </a:xfrm>
        </p:grpSpPr>
        <p:sp>
          <p:nvSpPr>
            <p:cNvPr id="112" name="Freeform 10">
              <a:extLst>
                <a:ext uri="{FF2B5EF4-FFF2-40B4-BE49-F238E27FC236}">
                  <a16:creationId xmlns:a16="http://schemas.microsoft.com/office/drawing/2014/main" id="{D8424FA4-065E-4804-B6E3-A1FE2B46ED1C}"/>
                </a:ext>
              </a:extLst>
            </p:cNvPr>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
              <a:extLst>
                <a:ext uri="{FF2B5EF4-FFF2-40B4-BE49-F238E27FC236}">
                  <a16:creationId xmlns:a16="http://schemas.microsoft.com/office/drawing/2014/main" id="{781C85AC-F4BC-4561-7DD3-98CF4C43580B}"/>
                </a:ext>
              </a:extLst>
            </p:cNvPr>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2">
              <a:extLst>
                <a:ext uri="{FF2B5EF4-FFF2-40B4-BE49-F238E27FC236}">
                  <a16:creationId xmlns:a16="http://schemas.microsoft.com/office/drawing/2014/main" id="{39C8CC46-04F8-8E00-1FAE-53977EF39E19}"/>
                </a:ext>
              </a:extLst>
            </p:cNvPr>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2" name="TextBox 141">
            <a:extLst>
              <a:ext uri="{FF2B5EF4-FFF2-40B4-BE49-F238E27FC236}">
                <a16:creationId xmlns:a16="http://schemas.microsoft.com/office/drawing/2014/main" id="{8956E50F-2250-0498-D5A6-170B6FF63367}"/>
              </a:ext>
            </a:extLst>
          </p:cNvPr>
          <p:cNvSpPr txBox="1"/>
          <p:nvPr/>
        </p:nvSpPr>
        <p:spPr>
          <a:xfrm>
            <a:off x="1296448" y="2187997"/>
            <a:ext cx="482978" cy="340300"/>
          </a:xfrm>
          <a:prstGeom prst="rect">
            <a:avLst/>
          </a:prstGeom>
          <a:noFill/>
        </p:spPr>
        <p:txBody>
          <a:bodyPr wrap="none" lIns="0" tIns="0" rIns="0" bIns="0" rtlCol="0">
            <a:spAutoFit/>
          </a:bodyPr>
          <a:lstStyle/>
          <a:p>
            <a:r>
              <a:rPr lang="en-US" sz="2400" dirty="0">
                <a:solidFill>
                  <a:schemeClr val="bg1"/>
                </a:solidFill>
                <a:latin typeface="+mj-lt"/>
              </a:rPr>
              <a:t>25%</a:t>
            </a:r>
          </a:p>
        </p:txBody>
      </p:sp>
      <p:sp>
        <p:nvSpPr>
          <p:cNvPr id="143" name="TextBox 142">
            <a:extLst>
              <a:ext uri="{FF2B5EF4-FFF2-40B4-BE49-F238E27FC236}">
                <a16:creationId xmlns:a16="http://schemas.microsoft.com/office/drawing/2014/main" id="{75322890-E722-CED1-E167-1F465E55CBCC}"/>
              </a:ext>
            </a:extLst>
          </p:cNvPr>
          <p:cNvSpPr txBox="1"/>
          <p:nvPr/>
        </p:nvSpPr>
        <p:spPr>
          <a:xfrm>
            <a:off x="185403" y="297120"/>
            <a:ext cx="6842414" cy="369332"/>
          </a:xfrm>
          <a:prstGeom prst="rect">
            <a:avLst/>
          </a:prstGeom>
          <a:noFill/>
        </p:spPr>
        <p:txBody>
          <a:bodyPr wrap="square" lIns="0" tIns="0" rIns="0" bIns="0" rtlCol="0">
            <a:spAutoFit/>
          </a:bodyPr>
          <a:lstStyle/>
          <a:p>
            <a:pPr algn="ctr"/>
            <a:r>
              <a:rPr lang="en-US" sz="2400" b="1" dirty="0">
                <a:latin typeface="+mj-lt"/>
              </a:rPr>
              <a:t>Background</a:t>
            </a:r>
            <a:r>
              <a:rPr lang="en-US" sz="2400" dirty="0">
                <a:solidFill>
                  <a:schemeClr val="bg1"/>
                </a:solidFill>
                <a:latin typeface="+mj-lt"/>
              </a:rPr>
              <a:t>%</a:t>
            </a:r>
          </a:p>
        </p:txBody>
      </p:sp>
      <p:pic>
        <p:nvPicPr>
          <p:cNvPr id="141" name="Picture 140">
            <a:extLst>
              <a:ext uri="{FF2B5EF4-FFF2-40B4-BE49-F238E27FC236}">
                <a16:creationId xmlns:a16="http://schemas.microsoft.com/office/drawing/2014/main" id="{8F768B4C-1A2F-A727-2029-2E0E884C3825}"/>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254240"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FF2B5EF4-FFF2-40B4-BE49-F238E27FC236}">
                <a16:creationId xmlns:a16="http://schemas.microsoft.com/office/drawing/2014/main" id="{878D5D39-6644-924E-61B7-D52E70A7780F}"/>
              </a:ex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Oval 34">
            <a:extLst>
              <a:ext uri="{FF2B5EF4-FFF2-40B4-BE49-F238E27FC236}">
                <a16:creationId xmlns:a16="http://schemas.microsoft.com/office/drawing/2014/main" id="{2D0DE9BF-C22C-B0AE-7B74-C932349414B2}"/>
              </a:ext>
              <a:ext uri="{C183D7F6-B498-43B3-948B-1728B52AA6E4}">
                <adec:decorative xmlns:adec="http://schemas.microsoft.com/office/drawing/2017/decorative" val="1"/>
              </a:ext>
            </a:extLst>
          </p:cNvPr>
          <p:cNvSpPr/>
          <p:nvPr/>
        </p:nvSpPr>
        <p:spPr>
          <a:xfrm>
            <a:off x="8912895" y="1180975"/>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Box 144">
            <a:extLst>
              <a:ext uri="{FF2B5EF4-FFF2-40B4-BE49-F238E27FC236}">
                <a16:creationId xmlns:a16="http://schemas.microsoft.com/office/drawing/2014/main" id="{43A6FC71-D3AB-EED6-0D6F-DEFF464C7856}"/>
              </a:ext>
            </a:extLst>
          </p:cNvPr>
          <p:cNvSpPr txBox="1"/>
          <p:nvPr/>
        </p:nvSpPr>
        <p:spPr>
          <a:xfrm>
            <a:off x="7834277" y="3530128"/>
            <a:ext cx="3886200" cy="939937"/>
          </a:xfrm>
          <a:prstGeom prst="rect">
            <a:avLst/>
          </a:prstGeom>
          <a:noFill/>
        </p:spPr>
        <p:txBody>
          <a:bodyPr wrap="square" lIns="0" tIns="0" rIns="0" bIns="0" rtlCol="0">
            <a:spAutoFit/>
          </a:bodyPr>
          <a:lstStyle/>
          <a:p>
            <a:pPr marL="0" marR="0" algn="ctr">
              <a:lnSpc>
                <a:spcPct val="115000"/>
              </a:lnSpc>
              <a:spcAft>
                <a:spcPts val="800"/>
              </a:spcAft>
            </a:pP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There was no significant change in the post-COVID-19 in the number of children diagnosed with ADHD.</a:t>
            </a:r>
          </a:p>
        </p:txBody>
      </p:sp>
      <p:cxnSp>
        <p:nvCxnSpPr>
          <p:cNvPr id="151" name="Straight Connector 150">
            <a:extLst>
              <a:ext uri="{FF2B5EF4-FFF2-40B4-BE49-F238E27FC236}">
                <a16:creationId xmlns:a16="http://schemas.microsoft.com/office/drawing/2014/main" id="{D868EC72-8A2F-0326-3B37-5A64BF5862E2}"/>
              </a:ext>
              <a:ext uri="{C183D7F6-B498-43B3-948B-1728B52AA6E4}">
                <adec:decorative xmlns:adec="http://schemas.microsoft.com/office/drawing/2017/decorative" val="1"/>
              </a:ext>
            </a:extLst>
          </p:cNvPr>
          <p:cNvCxnSpPr/>
          <p:nvPr/>
        </p:nvCxnSpPr>
        <p:spPr>
          <a:xfrm>
            <a:off x="9045857" y="3373000"/>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B6AA1DF-D896-4194-3809-CFB63F6EFEE7}"/>
              </a:ext>
              <a:ext uri="{C183D7F6-B498-43B3-948B-1728B52AA6E4}">
                <adec:decorative xmlns:adec="http://schemas.microsoft.com/office/drawing/2017/decorative" val="1"/>
              </a:ext>
            </a:extLst>
          </p:cNvPr>
          <p:cNvCxnSpPr/>
          <p:nvPr/>
        </p:nvCxnSpPr>
        <p:spPr>
          <a:xfrm>
            <a:off x="9347733" y="4778474"/>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hidden="1">
            <a:extLst>
              <a:ext uri="{FF2B5EF4-FFF2-40B4-BE49-F238E27FC236}">
                <a16:creationId xmlns:a16="http://schemas.microsoft.com/office/drawing/2014/main" id="{56D9AB62-A008-E51B-366E-6B29124A4B11}"/>
              </a:ext>
            </a:extLst>
          </p:cNvPr>
          <p:cNvSpPr>
            <a:spLocks noGrp="1"/>
          </p:cNvSpPr>
          <p:nvPr>
            <p:ph type="title"/>
          </p:nvPr>
        </p:nvSpPr>
        <p:spPr/>
        <p:txBody>
          <a:bodyPr/>
          <a:lstStyle/>
          <a:p>
            <a:r>
              <a:rPr lang="en-US" dirty="0"/>
              <a:t>Slide 7</a:t>
            </a:r>
          </a:p>
        </p:txBody>
      </p:sp>
      <p:sp>
        <p:nvSpPr>
          <p:cNvPr id="4" name="TextBox 3">
            <a:extLst>
              <a:ext uri="{FF2B5EF4-FFF2-40B4-BE49-F238E27FC236}">
                <a16:creationId xmlns:a16="http://schemas.microsoft.com/office/drawing/2014/main" id="{B7390217-960E-4BD2-E7B0-F3B3AEAF9FDC}"/>
              </a:ext>
            </a:extLst>
          </p:cNvPr>
          <p:cNvSpPr txBox="1"/>
          <p:nvPr/>
        </p:nvSpPr>
        <p:spPr>
          <a:xfrm>
            <a:off x="185403" y="832629"/>
            <a:ext cx="6990132" cy="5979073"/>
          </a:xfrm>
          <a:prstGeom prst="rect">
            <a:avLst/>
          </a:prstGeom>
          <a:noFill/>
        </p:spPr>
        <p:txBody>
          <a:bodyPr wrap="square" rtlCol="0">
            <a:spAutoFit/>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During the middle part of 2023, a drug shortage started for medications used to treat Attention-Deficit/Hyperactivity Disorder (ADHD). There have been many claims as to the causes, some of which were: </a:t>
            </a:r>
          </a:p>
          <a:p>
            <a:pPr marL="0" marR="0">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buFont typeface="Arial" panose="020B0604020202020204" pitchFamily="34" charset="0"/>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Lift of requirement for in-person doctor visits.</a:t>
            </a:r>
          </a:p>
          <a:p>
            <a:pPr marL="742950" lvl="1" indent="-285750">
              <a:lnSpc>
                <a:spcPct val="115000"/>
              </a:lnSpc>
              <a:buFont typeface="Arial" panose="020B0604020202020204" pitchFamily="34" charset="0"/>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Being at home during COVID-19 drove parents to have their children diagnosed.</a:t>
            </a:r>
          </a:p>
          <a:p>
            <a:pPr marL="742950" lvl="1" indent="-285750">
              <a:lnSpc>
                <a:spcPct val="115000"/>
              </a:lnSpc>
              <a:spcAft>
                <a:spcPts val="800"/>
              </a:spcAft>
              <a:buFont typeface="Arial" panose="020B0604020202020204" pitchFamily="34" charset="0"/>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The ability to detect and diagnose ADHD has gotten better.</a:t>
            </a:r>
          </a:p>
          <a:p>
            <a:pPr lvl="1">
              <a:lnSpc>
                <a:spcPct val="115000"/>
              </a:lnSpc>
              <a:spcAft>
                <a:spcPts val="800"/>
              </a:spcAft>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I have personally done some research previously on this subject. That research concludes that there appeared only to be a minor influx of new children Diagnosed with ADHD. The study was only conducted on datasets collected from 2016 to 2023. For this assignment, I wanted to expand the period looked at and apply new skills to the data review.</a:t>
            </a:r>
          </a:p>
          <a:p>
            <a:endParaRPr lang="en-US" dirty="0"/>
          </a:p>
        </p:txBody>
      </p:sp>
      <p:pic>
        <p:nvPicPr>
          <p:cNvPr id="6" name="Graphic 5" descr="Head with gears with solid fill">
            <a:extLst>
              <a:ext uri="{FF2B5EF4-FFF2-40B4-BE49-F238E27FC236}">
                <a16:creationId xmlns:a16="http://schemas.microsoft.com/office/drawing/2014/main" id="{F7A400E7-3B8B-AB35-060A-B6D9F72CC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0177" y="1512395"/>
            <a:ext cx="914400" cy="914400"/>
          </a:xfrm>
          <a:prstGeom prst="rect">
            <a:avLst/>
          </a:prstGeom>
        </p:spPr>
      </p:pic>
      <p:sp>
        <p:nvSpPr>
          <p:cNvPr id="7" name="TextBox 6">
            <a:extLst>
              <a:ext uri="{FF2B5EF4-FFF2-40B4-BE49-F238E27FC236}">
                <a16:creationId xmlns:a16="http://schemas.microsoft.com/office/drawing/2014/main" id="{14F29FAE-681E-10F4-A48D-C65A94B77843}"/>
              </a:ext>
            </a:extLst>
          </p:cNvPr>
          <p:cNvSpPr txBox="1"/>
          <p:nvPr/>
        </p:nvSpPr>
        <p:spPr>
          <a:xfrm>
            <a:off x="8689435" y="2920899"/>
            <a:ext cx="2067369" cy="400110"/>
          </a:xfrm>
          <a:prstGeom prst="rect">
            <a:avLst/>
          </a:prstGeom>
          <a:noFill/>
        </p:spPr>
        <p:txBody>
          <a:bodyPr wrap="square" rtlCol="0">
            <a:spAutoFit/>
          </a:bodyPr>
          <a:lstStyle/>
          <a:p>
            <a:pPr algn="ctr"/>
            <a:r>
              <a:rPr lang="en-US" sz="2000" b="1" dirty="0">
                <a:solidFill>
                  <a:schemeClr val="bg1"/>
                </a:solidFill>
              </a:rPr>
              <a:t>Hypothesis</a:t>
            </a:r>
          </a:p>
        </p:txBody>
      </p:sp>
    </p:spTree>
    <p:extLst>
      <p:ext uri="{BB962C8B-B14F-4D97-AF65-F5344CB8AC3E}">
        <p14:creationId xmlns:p14="http://schemas.microsoft.com/office/powerpoint/2010/main" val="246151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BE41E-4F82-E039-7C7B-13B9C70F545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285D8D5-45D5-438D-FEB5-B02FB23D444A}"/>
              </a:ext>
              <a:ext uri="{C183D7F6-B498-43B3-948B-1728B52AA6E4}">
                <adec:decorative xmlns:adec="http://schemas.microsoft.com/office/drawing/2017/decorative" val="1"/>
              </a:ext>
            </a:extLst>
          </p:cNvPr>
          <p:cNvSpPr/>
          <p:nvPr/>
        </p:nvSpPr>
        <p:spPr>
          <a:xfrm>
            <a:off x="0" y="-6497"/>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1BD80CCD-129D-310B-BBA4-13C1E15F475C}"/>
              </a:ext>
            </a:extLst>
          </p:cNvPr>
          <p:cNvSpPr txBox="1"/>
          <p:nvPr/>
        </p:nvSpPr>
        <p:spPr>
          <a:xfrm>
            <a:off x="2413759" y="277854"/>
            <a:ext cx="7445744" cy="369332"/>
          </a:xfrm>
          <a:prstGeom prst="rect">
            <a:avLst/>
          </a:prstGeom>
          <a:noFill/>
        </p:spPr>
        <p:txBody>
          <a:bodyPr wrap="square" lIns="0" tIns="0" rIns="0" bIns="0" rtlCol="0">
            <a:spAutoFit/>
          </a:bodyPr>
          <a:lstStyle/>
          <a:p>
            <a:pPr algn="ctr">
              <a:tabLst>
                <a:tab pos="347663" algn="l"/>
              </a:tabLst>
            </a:pPr>
            <a:r>
              <a:rPr lang="en-US" sz="2400" b="1" dirty="0">
                <a:solidFill>
                  <a:srgbClr val="FFFFFF"/>
                </a:solidFill>
                <a:latin typeface="+mj-lt"/>
              </a:rPr>
              <a:t>Scatter Plots of Respondent Height vs Weight</a:t>
            </a:r>
          </a:p>
        </p:txBody>
      </p:sp>
      <p:sp>
        <p:nvSpPr>
          <p:cNvPr id="18" name="Rectangle 17">
            <a:extLst>
              <a:ext uri="{FF2B5EF4-FFF2-40B4-BE49-F238E27FC236}">
                <a16:creationId xmlns:a16="http://schemas.microsoft.com/office/drawing/2014/main" id="{1838D049-2711-60D1-39D0-1AB71C02EFA7}"/>
              </a:ext>
              <a:ext uri="{C183D7F6-B498-43B3-948B-1728B52AA6E4}">
                <adec:decorative xmlns:adec="http://schemas.microsoft.com/office/drawing/2017/decorative" val="1"/>
              </a:ext>
            </a:extLst>
          </p:cNvPr>
          <p:cNvSpPr/>
          <p:nvPr/>
        </p:nvSpPr>
        <p:spPr>
          <a:xfrm>
            <a:off x="0" y="5583716"/>
            <a:ext cx="12200709"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F1B53A6F-5395-6B48-57C8-B96756102A31}"/>
              </a:ext>
            </a:extLst>
          </p:cNvPr>
          <p:cNvSpPr txBox="1"/>
          <p:nvPr/>
        </p:nvSpPr>
        <p:spPr>
          <a:xfrm>
            <a:off x="707254" y="5749149"/>
            <a:ext cx="10777491" cy="923330"/>
          </a:xfrm>
          <a:prstGeom prst="rect">
            <a:avLst/>
          </a:prstGeom>
          <a:noFill/>
        </p:spPr>
        <p:txBody>
          <a:bodyPr wrap="square" rtlCol="0">
            <a:spAutoFit/>
          </a:bodyPr>
          <a:lstStyle/>
          <a:p>
            <a:pPr algn="ctr"/>
            <a:r>
              <a:rPr lang="en-US" dirty="0">
                <a:solidFill>
                  <a:schemeClr val="bg1"/>
                </a:solidFill>
                <a:latin typeface="Aptos" panose="020B0004020202020204" pitchFamily="34" charset="0"/>
              </a:rPr>
              <a:t>Height and Weight are somewhat correlated when we look at the entire population. However, when looking at ADHD only Respondents, the Correlation is no longer statistically relevant and may be up to chance. The ADHD may just be due to the low amount of Respondents that are ADHD.</a:t>
            </a:r>
          </a:p>
        </p:txBody>
      </p:sp>
      <p:pic>
        <p:nvPicPr>
          <p:cNvPr id="6" name="Picture 5">
            <a:extLst>
              <a:ext uri="{FF2B5EF4-FFF2-40B4-BE49-F238E27FC236}">
                <a16:creationId xmlns:a16="http://schemas.microsoft.com/office/drawing/2014/main" id="{87AC3C75-F149-5BDC-33BC-84ACB3E67BE9}"/>
              </a:ext>
            </a:extLst>
          </p:cNvPr>
          <p:cNvPicPr>
            <a:picLocks noChangeAspect="1"/>
          </p:cNvPicPr>
          <p:nvPr/>
        </p:nvPicPr>
        <p:blipFill>
          <a:blip r:embed="rId2"/>
          <a:stretch>
            <a:fillRect/>
          </a:stretch>
        </p:blipFill>
        <p:spPr>
          <a:xfrm>
            <a:off x="1" y="1103011"/>
            <a:ext cx="6365966" cy="3023168"/>
          </a:xfrm>
          <a:prstGeom prst="rect">
            <a:avLst/>
          </a:prstGeom>
        </p:spPr>
      </p:pic>
      <p:pic>
        <p:nvPicPr>
          <p:cNvPr id="10" name="Picture 9">
            <a:extLst>
              <a:ext uri="{FF2B5EF4-FFF2-40B4-BE49-F238E27FC236}">
                <a16:creationId xmlns:a16="http://schemas.microsoft.com/office/drawing/2014/main" id="{17E780BB-41CC-A65C-1085-50E06F7B5EA6}"/>
              </a:ext>
            </a:extLst>
          </p:cNvPr>
          <p:cNvPicPr>
            <a:picLocks noChangeAspect="1"/>
          </p:cNvPicPr>
          <p:nvPr/>
        </p:nvPicPr>
        <p:blipFill>
          <a:blip r:embed="rId3"/>
          <a:stretch>
            <a:fillRect/>
          </a:stretch>
        </p:blipFill>
        <p:spPr>
          <a:xfrm>
            <a:off x="6096973" y="1129133"/>
            <a:ext cx="6095027" cy="2946473"/>
          </a:xfrm>
          <a:prstGeom prst="rect">
            <a:avLst/>
          </a:prstGeom>
        </p:spPr>
      </p:pic>
      <p:sp>
        <p:nvSpPr>
          <p:cNvPr id="11" name="TextBox 10">
            <a:extLst>
              <a:ext uri="{FF2B5EF4-FFF2-40B4-BE49-F238E27FC236}">
                <a16:creationId xmlns:a16="http://schemas.microsoft.com/office/drawing/2014/main" id="{B6F42372-FF6D-5DEC-AC8B-936E75FCF8D1}"/>
              </a:ext>
            </a:extLst>
          </p:cNvPr>
          <p:cNvSpPr txBox="1"/>
          <p:nvPr/>
        </p:nvSpPr>
        <p:spPr>
          <a:xfrm>
            <a:off x="1947039" y="4156961"/>
            <a:ext cx="3171381" cy="1477328"/>
          </a:xfrm>
          <a:prstGeom prst="rect">
            <a:avLst/>
          </a:prstGeom>
          <a:noFill/>
        </p:spPr>
        <p:txBody>
          <a:bodyPr wrap="square" rtlCol="0">
            <a:spAutoFit/>
          </a:bodyPr>
          <a:lstStyle/>
          <a:p>
            <a:r>
              <a:rPr lang="en-US" dirty="0"/>
              <a:t>Pearson Correlation</a:t>
            </a:r>
          </a:p>
          <a:p>
            <a:r>
              <a:rPr lang="en-US" dirty="0"/>
              <a:t>Statistic: 0.54  </a:t>
            </a:r>
            <a:r>
              <a:rPr lang="en-US" dirty="0" err="1"/>
              <a:t>Pvalue</a:t>
            </a:r>
            <a:r>
              <a:rPr lang="en-US" dirty="0"/>
              <a:t>: 0.0</a:t>
            </a:r>
          </a:p>
          <a:p>
            <a:endParaRPr lang="en-US" dirty="0"/>
          </a:p>
          <a:p>
            <a:r>
              <a:rPr lang="en-US" dirty="0"/>
              <a:t>Spearman Correlation</a:t>
            </a:r>
          </a:p>
          <a:p>
            <a:r>
              <a:rPr lang="en-US" dirty="0"/>
              <a:t>Statistic: 0.59  </a:t>
            </a:r>
            <a:r>
              <a:rPr lang="en-US" dirty="0" err="1"/>
              <a:t>Pvalue</a:t>
            </a:r>
            <a:r>
              <a:rPr lang="en-US" dirty="0"/>
              <a:t>: 0.0</a:t>
            </a:r>
          </a:p>
        </p:txBody>
      </p:sp>
      <p:sp>
        <p:nvSpPr>
          <p:cNvPr id="12" name="TextBox 11">
            <a:extLst>
              <a:ext uri="{FF2B5EF4-FFF2-40B4-BE49-F238E27FC236}">
                <a16:creationId xmlns:a16="http://schemas.microsoft.com/office/drawing/2014/main" id="{188FD923-ACD0-D51E-49F0-758641F09418}"/>
              </a:ext>
            </a:extLst>
          </p:cNvPr>
          <p:cNvSpPr txBox="1"/>
          <p:nvPr/>
        </p:nvSpPr>
        <p:spPr>
          <a:xfrm>
            <a:off x="8012554" y="4156961"/>
            <a:ext cx="3171381" cy="1477328"/>
          </a:xfrm>
          <a:prstGeom prst="rect">
            <a:avLst/>
          </a:prstGeom>
          <a:noFill/>
        </p:spPr>
        <p:txBody>
          <a:bodyPr wrap="square" rtlCol="0">
            <a:spAutoFit/>
          </a:bodyPr>
          <a:lstStyle/>
          <a:p>
            <a:r>
              <a:rPr lang="en-US" dirty="0"/>
              <a:t>Pearson Correlation</a:t>
            </a:r>
          </a:p>
          <a:p>
            <a:r>
              <a:rPr lang="en-US" dirty="0"/>
              <a:t>Statistic: 0.54  </a:t>
            </a:r>
            <a:r>
              <a:rPr lang="en-US" dirty="0" err="1"/>
              <a:t>Pvalue</a:t>
            </a:r>
            <a:r>
              <a:rPr lang="en-US" dirty="0"/>
              <a:t>: 8.25</a:t>
            </a:r>
          </a:p>
          <a:p>
            <a:endParaRPr lang="en-US" dirty="0"/>
          </a:p>
          <a:p>
            <a:r>
              <a:rPr lang="en-US" dirty="0"/>
              <a:t>Spearman Correlation</a:t>
            </a:r>
          </a:p>
          <a:p>
            <a:r>
              <a:rPr lang="en-US" dirty="0"/>
              <a:t>Statistic: 0.58  </a:t>
            </a:r>
            <a:r>
              <a:rPr lang="en-US" dirty="0" err="1"/>
              <a:t>Pvalue</a:t>
            </a:r>
            <a:r>
              <a:rPr lang="en-US" dirty="0"/>
              <a:t>: 1.44</a:t>
            </a:r>
          </a:p>
        </p:txBody>
      </p:sp>
    </p:spTree>
    <p:extLst>
      <p:ext uri="{BB962C8B-B14F-4D97-AF65-F5344CB8AC3E}">
        <p14:creationId xmlns:p14="http://schemas.microsoft.com/office/powerpoint/2010/main" val="55687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F9AE9-A406-D7D9-FAF3-A6F334C0770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1CC647E-E750-C2C6-E489-CBEA52D2C00F}"/>
              </a:ext>
              <a:ext uri="{C183D7F6-B498-43B3-948B-1728B52AA6E4}">
                <adec:decorative xmlns:adec="http://schemas.microsoft.com/office/drawing/2017/decorative" val="1"/>
              </a:ext>
            </a:extLst>
          </p:cNvPr>
          <p:cNvSpPr/>
          <p:nvPr/>
        </p:nvSpPr>
        <p:spPr>
          <a:xfrm>
            <a:off x="0" y="-6497"/>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BD3526D5-31DB-5623-D175-31EA301B0AB1}"/>
              </a:ext>
            </a:extLst>
          </p:cNvPr>
          <p:cNvSpPr txBox="1"/>
          <p:nvPr/>
        </p:nvSpPr>
        <p:spPr>
          <a:xfrm>
            <a:off x="2413759" y="277854"/>
            <a:ext cx="7445744" cy="369332"/>
          </a:xfrm>
          <a:prstGeom prst="rect">
            <a:avLst/>
          </a:prstGeom>
          <a:noFill/>
        </p:spPr>
        <p:txBody>
          <a:bodyPr wrap="square" lIns="0" tIns="0" rIns="0" bIns="0" rtlCol="0">
            <a:spAutoFit/>
          </a:bodyPr>
          <a:lstStyle/>
          <a:p>
            <a:pPr algn="ctr">
              <a:tabLst>
                <a:tab pos="347663" algn="l"/>
              </a:tabLst>
            </a:pPr>
            <a:r>
              <a:rPr lang="en-US" sz="2400" b="1" dirty="0">
                <a:solidFill>
                  <a:srgbClr val="FFFFFF"/>
                </a:solidFill>
                <a:latin typeface="+mj-lt"/>
              </a:rPr>
              <a:t>Scatter Plots of Respondent Height vs Weight</a:t>
            </a:r>
          </a:p>
        </p:txBody>
      </p:sp>
      <p:sp>
        <p:nvSpPr>
          <p:cNvPr id="18" name="Rectangle 17">
            <a:extLst>
              <a:ext uri="{FF2B5EF4-FFF2-40B4-BE49-F238E27FC236}">
                <a16:creationId xmlns:a16="http://schemas.microsoft.com/office/drawing/2014/main" id="{5F8DA713-D786-FE31-770C-0AC3487E3B16}"/>
              </a:ext>
              <a:ext uri="{C183D7F6-B498-43B3-948B-1728B52AA6E4}">
                <adec:decorative xmlns:adec="http://schemas.microsoft.com/office/drawing/2017/decorative" val="1"/>
              </a:ext>
            </a:extLst>
          </p:cNvPr>
          <p:cNvSpPr/>
          <p:nvPr/>
        </p:nvSpPr>
        <p:spPr>
          <a:xfrm>
            <a:off x="-8709" y="5568276"/>
            <a:ext cx="12200709"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17258696-7991-7DE3-D2A4-77AB26231173}"/>
              </a:ext>
            </a:extLst>
          </p:cNvPr>
          <p:cNvSpPr txBox="1"/>
          <p:nvPr/>
        </p:nvSpPr>
        <p:spPr>
          <a:xfrm>
            <a:off x="707254" y="5688186"/>
            <a:ext cx="10777491" cy="1200329"/>
          </a:xfrm>
          <a:prstGeom prst="rect">
            <a:avLst/>
          </a:prstGeom>
          <a:noFill/>
        </p:spPr>
        <p:txBody>
          <a:bodyPr wrap="square" rtlCol="0">
            <a:spAutoFit/>
          </a:bodyPr>
          <a:lstStyle/>
          <a:p>
            <a:pPr algn="ctr"/>
            <a:r>
              <a:rPr lang="en-US" dirty="0">
                <a:solidFill>
                  <a:schemeClr val="bg1"/>
                </a:solidFill>
                <a:latin typeface="Aptos" panose="020B0004020202020204" pitchFamily="34" charset="0"/>
              </a:rPr>
              <a:t>We can see that age and height are perfectly correlated, which isn’t surprising for children. It would have been far less correlated if we had run a similar chart for adults.  However, I have a hunch that Respondents in the 12 to 13 Age bracket seem to be fudging their numbers. You can see that the bands shrink in size again after 14.</a:t>
            </a:r>
          </a:p>
        </p:txBody>
      </p:sp>
      <p:sp>
        <p:nvSpPr>
          <p:cNvPr id="12" name="TextBox 11">
            <a:extLst>
              <a:ext uri="{FF2B5EF4-FFF2-40B4-BE49-F238E27FC236}">
                <a16:creationId xmlns:a16="http://schemas.microsoft.com/office/drawing/2014/main" id="{C7BB3EC9-0B0B-23FA-02EB-88AB2D044A9C}"/>
              </a:ext>
            </a:extLst>
          </p:cNvPr>
          <p:cNvSpPr txBox="1"/>
          <p:nvPr/>
        </p:nvSpPr>
        <p:spPr>
          <a:xfrm>
            <a:off x="8958858" y="2301793"/>
            <a:ext cx="3171381" cy="1477328"/>
          </a:xfrm>
          <a:prstGeom prst="rect">
            <a:avLst/>
          </a:prstGeom>
          <a:noFill/>
        </p:spPr>
        <p:txBody>
          <a:bodyPr wrap="square" rtlCol="0">
            <a:spAutoFit/>
          </a:bodyPr>
          <a:lstStyle/>
          <a:p>
            <a:r>
              <a:rPr lang="en-US" dirty="0"/>
              <a:t>Pearson Correlation</a:t>
            </a:r>
          </a:p>
          <a:p>
            <a:r>
              <a:rPr lang="en-US" dirty="0"/>
              <a:t>Statistic: 1  </a:t>
            </a:r>
            <a:r>
              <a:rPr lang="en-US" dirty="0" err="1"/>
              <a:t>Pvalue</a:t>
            </a:r>
            <a:r>
              <a:rPr lang="en-US" dirty="0"/>
              <a:t>: 0</a:t>
            </a:r>
          </a:p>
          <a:p>
            <a:endParaRPr lang="en-US" dirty="0"/>
          </a:p>
          <a:p>
            <a:r>
              <a:rPr lang="en-US" dirty="0"/>
              <a:t>Spearman Correlation</a:t>
            </a:r>
          </a:p>
          <a:p>
            <a:r>
              <a:rPr lang="en-US" dirty="0"/>
              <a:t>Statistic: 1  </a:t>
            </a:r>
            <a:r>
              <a:rPr lang="en-US" dirty="0" err="1"/>
              <a:t>Pvalue</a:t>
            </a:r>
            <a:r>
              <a:rPr lang="en-US" dirty="0"/>
              <a:t>: 0</a:t>
            </a:r>
          </a:p>
        </p:txBody>
      </p:sp>
      <p:pic>
        <p:nvPicPr>
          <p:cNvPr id="5" name="Picture 4">
            <a:extLst>
              <a:ext uri="{FF2B5EF4-FFF2-40B4-BE49-F238E27FC236}">
                <a16:creationId xmlns:a16="http://schemas.microsoft.com/office/drawing/2014/main" id="{D05AC743-D9B2-CB0F-F19B-DFAC28798D6C}"/>
              </a:ext>
            </a:extLst>
          </p:cNvPr>
          <p:cNvPicPr>
            <a:picLocks noChangeAspect="1"/>
          </p:cNvPicPr>
          <p:nvPr/>
        </p:nvPicPr>
        <p:blipFill>
          <a:blip r:embed="rId2"/>
          <a:stretch>
            <a:fillRect/>
          </a:stretch>
        </p:blipFill>
        <p:spPr>
          <a:xfrm>
            <a:off x="142400" y="1094334"/>
            <a:ext cx="8754697" cy="4353533"/>
          </a:xfrm>
          <a:prstGeom prst="rect">
            <a:avLst/>
          </a:prstGeom>
        </p:spPr>
      </p:pic>
    </p:spTree>
    <p:extLst>
      <p:ext uri="{BB962C8B-B14F-4D97-AF65-F5344CB8AC3E}">
        <p14:creationId xmlns:p14="http://schemas.microsoft.com/office/powerpoint/2010/main" val="172941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70213-8DD4-FED9-2289-A8E9AB6DCB8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A52FC34-F1AD-D810-4B4E-E94892678DC9}"/>
              </a:ext>
              <a:ext uri="{C183D7F6-B498-43B3-948B-1728B52AA6E4}">
                <adec:decorative xmlns:adec="http://schemas.microsoft.com/office/drawing/2017/decorative" val="1"/>
              </a:ext>
            </a:extLst>
          </p:cNvPr>
          <p:cNvSpPr/>
          <p:nvPr/>
        </p:nvSpPr>
        <p:spPr>
          <a:xfrm>
            <a:off x="0" y="-6497"/>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CFAC53E2-60F4-3842-D589-C9AF557997EA}"/>
              </a:ext>
            </a:extLst>
          </p:cNvPr>
          <p:cNvSpPr txBox="1"/>
          <p:nvPr/>
        </p:nvSpPr>
        <p:spPr>
          <a:xfrm>
            <a:off x="2368773" y="86081"/>
            <a:ext cx="7445744" cy="369332"/>
          </a:xfrm>
          <a:prstGeom prst="rect">
            <a:avLst/>
          </a:prstGeom>
          <a:noFill/>
        </p:spPr>
        <p:txBody>
          <a:bodyPr wrap="square" lIns="0" tIns="0" rIns="0" bIns="0" rtlCol="0">
            <a:spAutoFit/>
          </a:bodyPr>
          <a:lstStyle/>
          <a:p>
            <a:pPr algn="ctr">
              <a:tabLst>
                <a:tab pos="347663" algn="l"/>
              </a:tabLst>
            </a:pPr>
            <a:r>
              <a:rPr lang="en-US" sz="2400" b="1" dirty="0">
                <a:solidFill>
                  <a:srgbClr val="FFFFFF"/>
                </a:solidFill>
                <a:latin typeface="+mj-lt"/>
              </a:rPr>
              <a:t>Hypothesis Testing</a:t>
            </a:r>
          </a:p>
        </p:txBody>
      </p:sp>
      <p:sp>
        <p:nvSpPr>
          <p:cNvPr id="18" name="Rectangle 17">
            <a:extLst>
              <a:ext uri="{FF2B5EF4-FFF2-40B4-BE49-F238E27FC236}">
                <a16:creationId xmlns:a16="http://schemas.microsoft.com/office/drawing/2014/main" id="{69C19608-59AC-D130-C5C3-3495DD3B8B90}"/>
              </a:ext>
              <a:ext uri="{C183D7F6-B498-43B3-948B-1728B52AA6E4}">
                <adec:decorative xmlns:adec="http://schemas.microsoft.com/office/drawing/2017/decorative" val="1"/>
              </a:ext>
            </a:extLst>
          </p:cNvPr>
          <p:cNvSpPr/>
          <p:nvPr/>
        </p:nvSpPr>
        <p:spPr>
          <a:xfrm>
            <a:off x="-8709" y="5568276"/>
            <a:ext cx="12200709"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9484DCE8-9727-ED96-F84F-5E6DCB622246}"/>
              </a:ext>
            </a:extLst>
          </p:cNvPr>
          <p:cNvSpPr txBox="1"/>
          <p:nvPr/>
        </p:nvSpPr>
        <p:spPr>
          <a:xfrm>
            <a:off x="702899" y="5731769"/>
            <a:ext cx="10777491" cy="923330"/>
          </a:xfrm>
          <a:prstGeom prst="rect">
            <a:avLst/>
          </a:prstGeom>
          <a:noFill/>
        </p:spPr>
        <p:txBody>
          <a:bodyPr wrap="square" rtlCol="0">
            <a:spAutoFit/>
          </a:bodyPr>
          <a:lstStyle/>
          <a:p>
            <a:pPr algn="ctr"/>
            <a:r>
              <a:rPr lang="en-US" dirty="0">
                <a:solidFill>
                  <a:schemeClr val="bg1"/>
                </a:solidFill>
                <a:latin typeface="Aptos" panose="020B0004020202020204" pitchFamily="34" charset="0"/>
              </a:rPr>
              <a:t>We can see from the test that there is a difference post-2020 in the probabilities in the ADHDEV_C variable.  The first two tests against the ratios of the entire population pass, which is expected.  This further goes to disprove my original Hypothesis of no change post-2020.</a:t>
            </a:r>
          </a:p>
        </p:txBody>
      </p:sp>
      <p:sp>
        <p:nvSpPr>
          <p:cNvPr id="12" name="TextBox 11">
            <a:extLst>
              <a:ext uri="{FF2B5EF4-FFF2-40B4-BE49-F238E27FC236}">
                <a16:creationId xmlns:a16="http://schemas.microsoft.com/office/drawing/2014/main" id="{9C2D8325-0B41-814D-3A06-8BB29FEE3308}"/>
              </a:ext>
            </a:extLst>
          </p:cNvPr>
          <p:cNvSpPr txBox="1"/>
          <p:nvPr/>
        </p:nvSpPr>
        <p:spPr>
          <a:xfrm>
            <a:off x="3286354" y="1126231"/>
            <a:ext cx="5340616" cy="369332"/>
          </a:xfrm>
          <a:prstGeom prst="rect">
            <a:avLst/>
          </a:prstGeom>
          <a:noFill/>
        </p:spPr>
        <p:txBody>
          <a:bodyPr wrap="square" rtlCol="0">
            <a:spAutoFit/>
          </a:bodyPr>
          <a:lstStyle/>
          <a:p>
            <a:r>
              <a:rPr lang="en-US" dirty="0"/>
              <a:t>Critical Value for 95% confidence 7.814727903251179</a:t>
            </a:r>
          </a:p>
        </p:txBody>
      </p:sp>
      <p:sp>
        <p:nvSpPr>
          <p:cNvPr id="4" name="TextBox 3">
            <a:extLst>
              <a:ext uri="{FF2B5EF4-FFF2-40B4-BE49-F238E27FC236}">
                <a16:creationId xmlns:a16="http://schemas.microsoft.com/office/drawing/2014/main" id="{B7635568-403B-947F-AA7A-696614090BC6}"/>
              </a:ext>
            </a:extLst>
          </p:cNvPr>
          <p:cNvSpPr txBox="1"/>
          <p:nvPr/>
        </p:nvSpPr>
        <p:spPr>
          <a:xfrm>
            <a:off x="567917" y="451708"/>
            <a:ext cx="10777491" cy="646331"/>
          </a:xfrm>
          <a:prstGeom prst="rect">
            <a:avLst/>
          </a:prstGeom>
          <a:noFill/>
        </p:spPr>
        <p:txBody>
          <a:bodyPr wrap="square" rtlCol="0">
            <a:spAutoFit/>
          </a:bodyPr>
          <a:lstStyle/>
          <a:p>
            <a:pPr algn="ctr"/>
            <a:r>
              <a:rPr lang="en-US" dirty="0">
                <a:solidFill>
                  <a:schemeClr val="bg1"/>
                </a:solidFill>
                <a:latin typeface="Aptos" panose="020B0004020202020204" pitchFamily="34" charset="0"/>
              </a:rPr>
              <a:t>I chose to perform a CHI </a:t>
            </a:r>
            <a:r>
              <a:rPr lang="en-US" dirty="0" err="1">
                <a:solidFill>
                  <a:schemeClr val="bg1"/>
                </a:solidFill>
                <a:latin typeface="Aptos" panose="020B0004020202020204" pitchFamily="34" charset="0"/>
              </a:rPr>
              <a:t>Squred</a:t>
            </a:r>
            <a:r>
              <a:rPr lang="en-US" dirty="0">
                <a:solidFill>
                  <a:schemeClr val="bg1"/>
                </a:solidFill>
                <a:latin typeface="Aptos" panose="020B0004020202020204" pitchFamily="34" charset="0"/>
              </a:rPr>
              <a:t> Test on the Variable ADHDEV_C, reviewing if the probabilities stay the same pre and post-COVID-19.</a:t>
            </a:r>
          </a:p>
        </p:txBody>
      </p:sp>
      <p:sp>
        <p:nvSpPr>
          <p:cNvPr id="7" name="TextBox 6">
            <a:extLst>
              <a:ext uri="{FF2B5EF4-FFF2-40B4-BE49-F238E27FC236}">
                <a16:creationId xmlns:a16="http://schemas.microsoft.com/office/drawing/2014/main" id="{0ED08129-4430-941C-34CB-D973E741AAC9}"/>
              </a:ext>
            </a:extLst>
          </p:cNvPr>
          <p:cNvSpPr txBox="1"/>
          <p:nvPr/>
        </p:nvSpPr>
        <p:spPr>
          <a:xfrm>
            <a:off x="60960" y="1539685"/>
            <a:ext cx="11913326" cy="1200329"/>
          </a:xfrm>
          <a:prstGeom prst="rect">
            <a:avLst/>
          </a:prstGeom>
          <a:noFill/>
        </p:spPr>
        <p:txBody>
          <a:bodyPr wrap="square" rtlCol="0">
            <a:spAutoFit/>
          </a:bodyPr>
          <a:lstStyle/>
          <a:p>
            <a:r>
              <a:rPr lang="en-US" b="1" dirty="0"/>
              <a:t>Test there is no difference for pre-COVID19 ADHD values compared to the full population</a:t>
            </a:r>
            <a:r>
              <a:rPr lang="en-US" dirty="0"/>
              <a:t>:</a:t>
            </a:r>
          </a:p>
          <a:p>
            <a:r>
              <a:rPr lang="en-US" dirty="0" err="1"/>
              <a:t>Power_divergenceResult</a:t>
            </a:r>
            <a:r>
              <a:rPr lang="en-US" dirty="0"/>
              <a:t>(statistic=array([24.18826901]), </a:t>
            </a:r>
            <a:r>
              <a:rPr lang="en-US" dirty="0" err="1"/>
              <a:t>pvalue</a:t>
            </a:r>
            <a:r>
              <a:rPr lang="en-US" dirty="0"/>
              <a:t>=array([7.32252594e-05]))</a:t>
            </a:r>
          </a:p>
          <a:p>
            <a:endParaRPr lang="en-US" dirty="0"/>
          </a:p>
          <a:p>
            <a:r>
              <a:rPr lang="en-US" b="1" dirty="0"/>
              <a:t>We can accept the null hypothesis here as the p-value is less than 7.81</a:t>
            </a:r>
          </a:p>
        </p:txBody>
      </p:sp>
      <p:sp>
        <p:nvSpPr>
          <p:cNvPr id="10" name="TextBox 9">
            <a:extLst>
              <a:ext uri="{FF2B5EF4-FFF2-40B4-BE49-F238E27FC236}">
                <a16:creationId xmlns:a16="http://schemas.microsoft.com/office/drawing/2014/main" id="{D5341A4E-0C26-B0F7-6B91-49541300E9E1}"/>
              </a:ext>
            </a:extLst>
          </p:cNvPr>
          <p:cNvSpPr txBox="1"/>
          <p:nvPr/>
        </p:nvSpPr>
        <p:spPr>
          <a:xfrm>
            <a:off x="60960" y="2859924"/>
            <a:ext cx="11913326" cy="1200329"/>
          </a:xfrm>
          <a:prstGeom prst="rect">
            <a:avLst/>
          </a:prstGeom>
          <a:noFill/>
        </p:spPr>
        <p:txBody>
          <a:bodyPr wrap="square" rtlCol="0">
            <a:spAutoFit/>
          </a:bodyPr>
          <a:lstStyle/>
          <a:p>
            <a:r>
              <a:rPr lang="en-US" b="1" dirty="0"/>
              <a:t>Test there is no difference for post-COVID19 ADHD values compared to the full population:</a:t>
            </a:r>
          </a:p>
          <a:p>
            <a:r>
              <a:rPr lang="en-US" dirty="0" err="1"/>
              <a:t>Power_divergenceResult</a:t>
            </a:r>
            <a:r>
              <a:rPr lang="en-US" dirty="0"/>
              <a:t>(statistic=array([136.7262051]), </a:t>
            </a:r>
            <a:r>
              <a:rPr lang="en-US" dirty="0" err="1"/>
              <a:t>pvalue</a:t>
            </a:r>
            <a:r>
              <a:rPr lang="en-US" dirty="0"/>
              <a:t>=array([1.41713201e-28]))</a:t>
            </a:r>
          </a:p>
          <a:p>
            <a:endParaRPr lang="en-US" dirty="0"/>
          </a:p>
          <a:p>
            <a:r>
              <a:rPr lang="en-US" b="1" dirty="0"/>
              <a:t>We can accept the null hypothesis here as the p-value is less than 7.81</a:t>
            </a:r>
          </a:p>
        </p:txBody>
      </p:sp>
      <p:sp>
        <p:nvSpPr>
          <p:cNvPr id="13" name="TextBox 12">
            <a:extLst>
              <a:ext uri="{FF2B5EF4-FFF2-40B4-BE49-F238E27FC236}">
                <a16:creationId xmlns:a16="http://schemas.microsoft.com/office/drawing/2014/main" id="{8BD0D28C-46F1-746D-884F-41114DB5A46F}"/>
              </a:ext>
            </a:extLst>
          </p:cNvPr>
          <p:cNvSpPr txBox="1"/>
          <p:nvPr/>
        </p:nvSpPr>
        <p:spPr>
          <a:xfrm>
            <a:off x="60960" y="4214100"/>
            <a:ext cx="11913326" cy="1200329"/>
          </a:xfrm>
          <a:prstGeom prst="rect">
            <a:avLst/>
          </a:prstGeom>
          <a:noFill/>
        </p:spPr>
        <p:txBody>
          <a:bodyPr wrap="square" rtlCol="0">
            <a:spAutoFit/>
          </a:bodyPr>
          <a:lstStyle/>
          <a:p>
            <a:r>
              <a:rPr lang="en-US" b="1" dirty="0"/>
              <a:t>Test There is no difference for post-COVID19 when Compared to pre-COVID19:</a:t>
            </a:r>
          </a:p>
          <a:p>
            <a:r>
              <a:rPr lang="en-US" dirty="0" err="1"/>
              <a:t>Power_divergenceResult</a:t>
            </a:r>
            <a:r>
              <a:rPr lang="en-US" dirty="0"/>
              <a:t>(statistic=array([198.04384261]), </a:t>
            </a:r>
            <a:r>
              <a:rPr lang="en-US" dirty="0" err="1"/>
              <a:t>pvalue</a:t>
            </a:r>
            <a:r>
              <a:rPr lang="en-US" dirty="0"/>
              <a:t>=array([9.89512265e-42]))</a:t>
            </a:r>
          </a:p>
          <a:p>
            <a:endParaRPr lang="en-US" b="1" dirty="0"/>
          </a:p>
          <a:p>
            <a:r>
              <a:rPr lang="en-US" b="1" dirty="0"/>
              <a:t>Here, we have to reject as the p-value is greater than 7.81.</a:t>
            </a:r>
          </a:p>
        </p:txBody>
      </p:sp>
    </p:spTree>
    <p:extLst>
      <p:ext uri="{BB962C8B-B14F-4D97-AF65-F5344CB8AC3E}">
        <p14:creationId xmlns:p14="http://schemas.microsoft.com/office/powerpoint/2010/main" val="639298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F5C3D-1A78-EBD5-9683-3F46E9BE4CF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8C535B2-99BC-53CC-36C2-8B409B719C25}"/>
              </a:ext>
              <a:ext uri="{C183D7F6-B498-43B3-948B-1728B52AA6E4}">
                <adec:decorative xmlns:adec="http://schemas.microsoft.com/office/drawing/2017/decorative" val="1"/>
              </a:ext>
            </a:extLst>
          </p:cNvPr>
          <p:cNvSpPr/>
          <p:nvPr/>
        </p:nvSpPr>
        <p:spPr>
          <a:xfrm>
            <a:off x="0" y="-6497"/>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9FA0BD5C-BC37-9F74-A4E7-A74FDA7134CA}"/>
              </a:ext>
            </a:extLst>
          </p:cNvPr>
          <p:cNvSpPr txBox="1"/>
          <p:nvPr/>
        </p:nvSpPr>
        <p:spPr>
          <a:xfrm>
            <a:off x="2368773" y="86081"/>
            <a:ext cx="7445744" cy="369332"/>
          </a:xfrm>
          <a:prstGeom prst="rect">
            <a:avLst/>
          </a:prstGeom>
          <a:noFill/>
        </p:spPr>
        <p:txBody>
          <a:bodyPr wrap="square" lIns="0" tIns="0" rIns="0" bIns="0" rtlCol="0">
            <a:spAutoFit/>
          </a:bodyPr>
          <a:lstStyle/>
          <a:p>
            <a:pPr algn="ctr">
              <a:tabLst>
                <a:tab pos="347663" algn="l"/>
              </a:tabLst>
            </a:pPr>
            <a:r>
              <a:rPr lang="en-US" sz="2400" b="1" dirty="0">
                <a:solidFill>
                  <a:srgbClr val="FFFFFF"/>
                </a:solidFill>
                <a:latin typeface="+mj-lt"/>
              </a:rPr>
              <a:t>Regression Analysis</a:t>
            </a:r>
          </a:p>
        </p:txBody>
      </p:sp>
      <p:sp>
        <p:nvSpPr>
          <p:cNvPr id="4" name="TextBox 3">
            <a:extLst>
              <a:ext uri="{FF2B5EF4-FFF2-40B4-BE49-F238E27FC236}">
                <a16:creationId xmlns:a16="http://schemas.microsoft.com/office/drawing/2014/main" id="{A0C40F03-0253-5B67-A159-FE80CE58DD0D}"/>
              </a:ext>
            </a:extLst>
          </p:cNvPr>
          <p:cNvSpPr txBox="1"/>
          <p:nvPr/>
        </p:nvSpPr>
        <p:spPr>
          <a:xfrm>
            <a:off x="567917" y="532466"/>
            <a:ext cx="10777491" cy="523220"/>
          </a:xfrm>
          <a:prstGeom prst="rect">
            <a:avLst/>
          </a:prstGeom>
          <a:noFill/>
        </p:spPr>
        <p:txBody>
          <a:bodyPr wrap="square" rtlCol="0">
            <a:spAutoFit/>
          </a:bodyPr>
          <a:lstStyle/>
          <a:p>
            <a:pPr algn="ctr"/>
            <a:r>
              <a:rPr lang="en-US" sz="1400" dirty="0">
                <a:solidFill>
                  <a:schemeClr val="bg1"/>
                </a:solidFill>
                <a:latin typeface="Aptos" panose="020B0004020202020204" pitchFamily="34" charset="0"/>
              </a:rPr>
              <a:t>I used the Logit Regression after converting the ADHDEV_C variable into a binary field. Both models had pretty good accuracy; however, I trained on the entire dataset, so the models were tested to see if they fit on unknown data.</a:t>
            </a:r>
          </a:p>
        </p:txBody>
      </p:sp>
      <p:pic>
        <p:nvPicPr>
          <p:cNvPr id="11" name="Picture 10">
            <a:extLst>
              <a:ext uri="{FF2B5EF4-FFF2-40B4-BE49-F238E27FC236}">
                <a16:creationId xmlns:a16="http://schemas.microsoft.com/office/drawing/2014/main" id="{289D485A-EFF0-3A65-2839-BB8BB2717EB6}"/>
              </a:ext>
            </a:extLst>
          </p:cNvPr>
          <p:cNvPicPr>
            <a:picLocks noChangeAspect="1"/>
          </p:cNvPicPr>
          <p:nvPr/>
        </p:nvPicPr>
        <p:blipFill>
          <a:blip r:embed="rId2"/>
          <a:stretch>
            <a:fillRect/>
          </a:stretch>
        </p:blipFill>
        <p:spPr>
          <a:xfrm>
            <a:off x="116410" y="1552539"/>
            <a:ext cx="5514398" cy="5254791"/>
          </a:xfrm>
          <a:prstGeom prst="rect">
            <a:avLst/>
          </a:prstGeom>
        </p:spPr>
      </p:pic>
      <p:pic>
        <p:nvPicPr>
          <p:cNvPr id="15" name="Picture 14">
            <a:extLst>
              <a:ext uri="{FF2B5EF4-FFF2-40B4-BE49-F238E27FC236}">
                <a16:creationId xmlns:a16="http://schemas.microsoft.com/office/drawing/2014/main" id="{3CBD05D2-B133-D7DF-297B-A1BD286F461F}"/>
              </a:ext>
            </a:extLst>
          </p:cNvPr>
          <p:cNvPicPr>
            <a:picLocks noChangeAspect="1"/>
          </p:cNvPicPr>
          <p:nvPr/>
        </p:nvPicPr>
        <p:blipFill>
          <a:blip r:embed="rId3"/>
          <a:stretch>
            <a:fillRect/>
          </a:stretch>
        </p:blipFill>
        <p:spPr>
          <a:xfrm>
            <a:off x="5777611" y="1552539"/>
            <a:ext cx="6297979" cy="5305461"/>
          </a:xfrm>
          <a:prstGeom prst="rect">
            <a:avLst/>
          </a:prstGeom>
        </p:spPr>
      </p:pic>
      <p:sp>
        <p:nvSpPr>
          <p:cNvPr id="16" name="TextBox 15">
            <a:extLst>
              <a:ext uri="{FF2B5EF4-FFF2-40B4-BE49-F238E27FC236}">
                <a16:creationId xmlns:a16="http://schemas.microsoft.com/office/drawing/2014/main" id="{5B2C633E-C57B-0979-60A0-BA5BD4B59834}"/>
              </a:ext>
            </a:extLst>
          </p:cNvPr>
          <p:cNvSpPr txBox="1"/>
          <p:nvPr/>
        </p:nvSpPr>
        <p:spPr>
          <a:xfrm>
            <a:off x="1329212" y="1186667"/>
            <a:ext cx="1544397" cy="369332"/>
          </a:xfrm>
          <a:prstGeom prst="rect">
            <a:avLst/>
          </a:prstGeom>
          <a:noFill/>
        </p:spPr>
        <p:txBody>
          <a:bodyPr wrap="none" rtlCol="0">
            <a:spAutoFit/>
          </a:bodyPr>
          <a:lstStyle/>
          <a:p>
            <a:r>
              <a:rPr lang="en-US" dirty="0"/>
              <a:t>Pre-COVID-19</a:t>
            </a:r>
          </a:p>
        </p:txBody>
      </p:sp>
      <p:sp>
        <p:nvSpPr>
          <p:cNvPr id="17" name="TextBox 16">
            <a:extLst>
              <a:ext uri="{FF2B5EF4-FFF2-40B4-BE49-F238E27FC236}">
                <a16:creationId xmlns:a16="http://schemas.microsoft.com/office/drawing/2014/main" id="{B0258BFB-EF23-E617-DC54-E0E11875758C}"/>
              </a:ext>
            </a:extLst>
          </p:cNvPr>
          <p:cNvSpPr txBox="1"/>
          <p:nvPr/>
        </p:nvSpPr>
        <p:spPr>
          <a:xfrm>
            <a:off x="7925955" y="1186667"/>
            <a:ext cx="1630639" cy="369332"/>
          </a:xfrm>
          <a:prstGeom prst="rect">
            <a:avLst/>
          </a:prstGeom>
          <a:noFill/>
        </p:spPr>
        <p:txBody>
          <a:bodyPr wrap="none" rtlCol="0">
            <a:spAutoFit/>
          </a:bodyPr>
          <a:lstStyle/>
          <a:p>
            <a:r>
              <a:rPr lang="en-US" dirty="0"/>
              <a:t>Post-COVID-19</a:t>
            </a:r>
          </a:p>
        </p:txBody>
      </p:sp>
    </p:spTree>
    <p:extLst>
      <p:ext uri="{BB962C8B-B14F-4D97-AF65-F5344CB8AC3E}">
        <p14:creationId xmlns:p14="http://schemas.microsoft.com/office/powerpoint/2010/main" val="840581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92023-6903-D0D1-063E-AE10D0B5623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D82D711-90E8-96D9-7C33-257A5691DAF1}"/>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FF2B5EF4-FFF2-40B4-BE49-F238E27FC236}">
                <a16:creationId xmlns:a16="http://schemas.microsoft.com/office/drawing/2014/main" id="{9A6F5716-34D2-9D78-3018-42386B3F1065}"/>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5D7D066A-C259-2E3D-00DB-2D304A7A88A7}"/>
              </a:ex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a:extLst>
                <a:ext uri="{FF2B5EF4-FFF2-40B4-BE49-F238E27FC236}">
                  <a16:creationId xmlns:a16="http://schemas.microsoft.com/office/drawing/2014/main" id="{F889E32D-74F9-077B-8CE2-9BDF5B23A2F7}"/>
                </a:ext>
              </a:extLst>
            </p:cNvPr>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03825E1F-9383-D54C-74DF-1B7AE8EFF657}"/>
                </a:ext>
              </a:extLst>
            </p:cNvPr>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E9BD7597-B425-9219-6CE7-A2104E9B6D9D}"/>
              </a:ex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FF2B5EF4-FFF2-40B4-BE49-F238E27FC236}">
                <a16:creationId xmlns:a16="http://schemas.microsoft.com/office/drawing/2014/main" id="{12391ED0-DFA3-17E3-0EBD-73070B3DFD76}"/>
              </a:ex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a:extLst>
              <a:ext uri="{FF2B5EF4-FFF2-40B4-BE49-F238E27FC236}">
                <a16:creationId xmlns:a16="http://schemas.microsoft.com/office/drawing/2014/main" id="{28F9D662-C97B-AFD6-B3B3-184D34E1052B}"/>
              </a:ext>
            </a:extLst>
          </p:cNvPr>
          <p:cNvSpPr txBox="1"/>
          <p:nvPr/>
        </p:nvSpPr>
        <p:spPr>
          <a:xfrm>
            <a:off x="4784745" y="3059668"/>
            <a:ext cx="2622513"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The Data</a:t>
            </a:r>
          </a:p>
        </p:txBody>
      </p:sp>
      <p:sp>
        <p:nvSpPr>
          <p:cNvPr id="2" name="Title 1" hidden="1">
            <a:extLst>
              <a:ext uri="{FF2B5EF4-FFF2-40B4-BE49-F238E27FC236}">
                <a16:creationId xmlns:a16="http://schemas.microsoft.com/office/drawing/2014/main" id="{74111EAF-CCEA-EA8F-B47F-D49BDBD2C9EE}"/>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4175573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D3E308-4D4A-703D-41DA-E53D2A6936F6}"/>
              </a:ex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46B11F98-33D7-6E77-45B7-20BF75E6BBE7}"/>
              </a:ext>
            </a:extLst>
          </p:cNvPr>
          <p:cNvSpPr txBox="1"/>
          <p:nvPr/>
        </p:nvSpPr>
        <p:spPr>
          <a:xfrm>
            <a:off x="266329" y="862528"/>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The Data</a:t>
            </a:r>
          </a:p>
        </p:txBody>
      </p:sp>
      <p:cxnSp>
        <p:nvCxnSpPr>
          <p:cNvPr id="4" name="Straight Connector 3">
            <a:extLst>
              <a:ext uri="{FF2B5EF4-FFF2-40B4-BE49-F238E27FC236}">
                <a16:creationId xmlns:a16="http://schemas.microsoft.com/office/drawing/2014/main" id="{F6DBBE3D-DD81-58EE-5A30-7BC18EEE521E}"/>
              </a:ext>
              <a:ext uri="{C183D7F6-B498-43B3-948B-1728B52AA6E4}">
                <adec:decorative xmlns:adec="http://schemas.microsoft.com/office/drawing/2017/decorative" val="1"/>
              </a:ext>
            </a:extLst>
          </p:cNvPr>
          <p:cNvCxnSpPr>
            <a:cxnSpLocks/>
          </p:cNvCxnSpPr>
          <p:nvPr/>
        </p:nvCxnSpPr>
        <p:spPr>
          <a:xfrm>
            <a:off x="801095" y="1548656"/>
            <a:ext cx="431244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279E8B9-5D95-5D66-5E25-22BAA2F1699E}"/>
              </a:ext>
            </a:extLst>
          </p:cNvPr>
          <p:cNvSpPr txBox="1"/>
          <p:nvPr/>
        </p:nvSpPr>
        <p:spPr>
          <a:xfrm>
            <a:off x="266329" y="1749588"/>
            <a:ext cx="5344358" cy="4801314"/>
          </a:xfrm>
          <a:prstGeom prst="rect">
            <a:avLst/>
          </a:prstGeom>
          <a:noFill/>
        </p:spPr>
        <p:txBody>
          <a:bodyPr wrap="square" rtlCol="0">
            <a:spAutoFit/>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All the data is constructed by combining multiple years of National Health Interview Survey results. The National Center for Health Statistics conducts this survey yearly and has data from 1963. This is a distinct data set from the data the Author of Think Statas used in the book. While some of the field names and encoding can be similar, this is due to the data being produced by the same organization. For this project I create a data set combined data from 2005 to 2023 for review.</a:t>
            </a:r>
          </a:p>
          <a:p>
            <a:endParaRPr lang="en-US" kern="100" dirty="0">
              <a:solidFill>
                <a:schemeClr val="bg1"/>
              </a:solidFill>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Sadly, only the children's survey contains any data on ADHD. Finding Adult data on ADHD diagnosis is rather difficult and is a gap in data for this study. For this study, I create a combined data set from 2005 to 2023 for review.</a:t>
            </a: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8" name="TextBox 7">
            <a:extLst>
              <a:ext uri="{FF2B5EF4-FFF2-40B4-BE49-F238E27FC236}">
                <a16:creationId xmlns:a16="http://schemas.microsoft.com/office/drawing/2014/main" id="{B5346D9D-4F7F-7E27-9E7E-20708BA835D4}"/>
              </a:ext>
            </a:extLst>
          </p:cNvPr>
          <p:cNvSpPr txBox="1"/>
          <p:nvPr/>
        </p:nvSpPr>
        <p:spPr>
          <a:xfrm>
            <a:off x="2112885" y="6493176"/>
            <a:ext cx="1418208" cy="307777"/>
          </a:xfrm>
          <a:prstGeom prst="rect">
            <a:avLst/>
          </a:prstGeom>
          <a:noFill/>
        </p:spPr>
        <p:txBody>
          <a:bodyPr wrap="square">
            <a:spAutoFit/>
          </a:bodyPr>
          <a:lstStyle/>
          <a:p>
            <a:r>
              <a:rPr lang="en-US" sz="1400" dirty="0">
                <a:solidFill>
                  <a:schemeClr val="bg1"/>
                </a:solidFill>
                <a:hlinkClick r:id="rId2"/>
              </a:rPr>
              <a:t>NHIS Web site</a:t>
            </a:r>
            <a:endParaRPr lang="en-US" sz="1400" dirty="0">
              <a:solidFill>
                <a:schemeClr val="bg1"/>
              </a:solidFill>
            </a:endParaRPr>
          </a:p>
        </p:txBody>
      </p:sp>
      <p:cxnSp>
        <p:nvCxnSpPr>
          <p:cNvPr id="9" name="Straight Connector 8">
            <a:extLst>
              <a:ext uri="{FF2B5EF4-FFF2-40B4-BE49-F238E27FC236}">
                <a16:creationId xmlns:a16="http://schemas.microsoft.com/office/drawing/2014/main" id="{109C3A55-56BF-9CC9-5102-33243705FF93}"/>
              </a:ext>
              <a:ext uri="{C183D7F6-B498-43B3-948B-1728B52AA6E4}">
                <adec:decorative xmlns:adec="http://schemas.microsoft.com/office/drawing/2017/decorative" val="1"/>
              </a:ext>
            </a:extLst>
          </p:cNvPr>
          <p:cNvCxnSpPr>
            <a:cxnSpLocks/>
          </p:cNvCxnSpPr>
          <p:nvPr/>
        </p:nvCxnSpPr>
        <p:spPr>
          <a:xfrm>
            <a:off x="802574" y="6432859"/>
            <a:ext cx="431244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EC6242-445B-EFBF-34E3-EBA1337199A1}"/>
              </a:ext>
            </a:extLst>
          </p:cNvPr>
          <p:cNvSpPr txBox="1"/>
          <p:nvPr/>
        </p:nvSpPr>
        <p:spPr>
          <a:xfrm>
            <a:off x="6880188" y="787950"/>
            <a:ext cx="4545367" cy="584775"/>
          </a:xfrm>
          <a:prstGeom prst="rect">
            <a:avLst/>
          </a:prstGeom>
          <a:noFill/>
        </p:spPr>
        <p:txBody>
          <a:bodyPr wrap="square" rtlCol="0">
            <a:spAutoFit/>
          </a:bodyPr>
          <a:lstStyle/>
          <a:p>
            <a:pPr algn="ctr"/>
            <a:r>
              <a:rPr lang="en-US" sz="3200" b="1" dirty="0">
                <a:latin typeface="Century Gothic (Headings)"/>
              </a:rPr>
              <a:t>Variables Extracted</a:t>
            </a:r>
          </a:p>
        </p:txBody>
      </p:sp>
      <p:sp>
        <p:nvSpPr>
          <p:cNvPr id="11" name="TextBox 10">
            <a:extLst>
              <a:ext uri="{FF2B5EF4-FFF2-40B4-BE49-F238E27FC236}">
                <a16:creationId xmlns:a16="http://schemas.microsoft.com/office/drawing/2014/main" id="{87194DBD-5A4C-3E06-F90A-6FF96907A48C}"/>
              </a:ext>
            </a:extLst>
          </p:cNvPr>
          <p:cNvSpPr txBox="1"/>
          <p:nvPr/>
        </p:nvSpPr>
        <p:spPr>
          <a:xfrm>
            <a:off x="6177373" y="1324333"/>
            <a:ext cx="5950998" cy="4580741"/>
          </a:xfrm>
          <a:prstGeom prst="rect">
            <a:avLst/>
          </a:prstGeom>
          <a:noFill/>
        </p:spPr>
        <p:txBody>
          <a:bodyPr wrap="square" rtlCol="0">
            <a:spAutoFit/>
          </a:bodyPr>
          <a:lstStyle/>
          <a:p>
            <a:pPr marL="0" marR="0"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Survey Year (SRVY_YR)</a:t>
            </a:r>
          </a:p>
          <a:p>
            <a:pPr marL="0" marR="0"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Race (HISPALLP_C)</a:t>
            </a:r>
          </a:p>
          <a:p>
            <a:pPr marL="0" marR="0"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Region (REGION)</a:t>
            </a:r>
          </a:p>
          <a:p>
            <a:pPr marL="0" marR="0"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Sex (SEX_C)</a:t>
            </a:r>
          </a:p>
          <a:p>
            <a:pPr marL="0" marR="0"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Age (AGEP_C)</a:t>
            </a:r>
          </a:p>
          <a:p>
            <a:pPr marL="0" marR="0"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Ever Told by a Doctor that  you have ADHD (ADHDEV_C)</a:t>
            </a:r>
          </a:p>
          <a:p>
            <a:pPr marL="0" marR="0"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BMI (BMICAT_C)</a:t>
            </a:r>
          </a:p>
          <a:p>
            <a:pPr marL="0" marR="0"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Weight in Pounds (WEIGHTLBTC_C)</a:t>
            </a:r>
          </a:p>
          <a:p>
            <a:pPr marL="0" marR="0"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Height in Inches (HEIGHTTC_C)</a:t>
            </a:r>
          </a:p>
          <a:p>
            <a:pPr marL="0" marR="0" algn="ct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Survey Weight (WTFA_C)</a:t>
            </a:r>
          </a:p>
          <a:p>
            <a:endParaRPr lang="en-US" dirty="0"/>
          </a:p>
        </p:txBody>
      </p:sp>
    </p:spTree>
    <p:extLst>
      <p:ext uri="{BB962C8B-B14F-4D97-AF65-F5344CB8AC3E}">
        <p14:creationId xmlns:p14="http://schemas.microsoft.com/office/powerpoint/2010/main" val="278368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FCBDCC-1770-0D9D-5161-708F0CA2A783}"/>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EE4F5F2E-2E2D-DD8F-E407-E0B8B7861788}"/>
              </a:ext>
            </a:extLst>
          </p:cNvPr>
          <p:cNvSpPr txBox="1"/>
          <p:nvPr/>
        </p:nvSpPr>
        <p:spPr>
          <a:xfrm>
            <a:off x="106480" y="299754"/>
            <a:ext cx="4518734"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Survey Year (SRVY_YR)</a:t>
            </a:r>
          </a:p>
        </p:txBody>
      </p:sp>
      <p:sp>
        <p:nvSpPr>
          <p:cNvPr id="7" name="TextBox 6">
            <a:extLst>
              <a:ext uri="{FF2B5EF4-FFF2-40B4-BE49-F238E27FC236}">
                <a16:creationId xmlns:a16="http://schemas.microsoft.com/office/drawing/2014/main" id="{13E86C03-DCB2-40A6-5C06-814A0633B86D}"/>
              </a:ext>
            </a:extLst>
          </p:cNvPr>
          <p:cNvSpPr txBox="1"/>
          <p:nvPr/>
        </p:nvSpPr>
        <p:spPr>
          <a:xfrm>
            <a:off x="9141790" y="2304104"/>
            <a:ext cx="2490167" cy="2308324"/>
          </a:xfrm>
          <a:prstGeom prst="rect">
            <a:avLst/>
          </a:prstGeom>
          <a:noFill/>
        </p:spPr>
        <p:txBody>
          <a:bodyPr wrap="square" rtlCol="0">
            <a:spAutoFit/>
          </a:bodyPr>
          <a:lstStyle/>
          <a:p>
            <a:r>
              <a:rPr lang="en-US" dirty="0"/>
              <a:t>count    194302.000000</a:t>
            </a:r>
          </a:p>
          <a:p>
            <a:r>
              <a:rPr lang="en-US" dirty="0"/>
              <a:t>mean       2013.343949</a:t>
            </a:r>
          </a:p>
          <a:p>
            <a:r>
              <a:rPr lang="en-US" dirty="0"/>
              <a:t>std           5.169500</a:t>
            </a:r>
          </a:p>
          <a:p>
            <a:r>
              <a:rPr lang="en-US" dirty="0"/>
              <a:t>min        2005.000000</a:t>
            </a:r>
          </a:p>
          <a:p>
            <a:r>
              <a:rPr lang="en-US" dirty="0"/>
              <a:t>25%        2009.000000</a:t>
            </a:r>
          </a:p>
          <a:p>
            <a:r>
              <a:rPr lang="en-US" dirty="0"/>
              <a:t>50%        2013.000000</a:t>
            </a:r>
          </a:p>
          <a:p>
            <a:r>
              <a:rPr lang="en-US" dirty="0"/>
              <a:t>75%        2017.000000</a:t>
            </a:r>
          </a:p>
          <a:p>
            <a:r>
              <a:rPr lang="en-US" dirty="0"/>
              <a:t>max        2023.000000</a:t>
            </a:r>
          </a:p>
        </p:txBody>
      </p:sp>
      <p:cxnSp>
        <p:nvCxnSpPr>
          <p:cNvPr id="9" name="Straight Connector 8">
            <a:extLst>
              <a:ext uri="{FF2B5EF4-FFF2-40B4-BE49-F238E27FC236}">
                <a16:creationId xmlns:a16="http://schemas.microsoft.com/office/drawing/2014/main" id="{9BF7F0A4-857F-B987-9569-A9A3AFBAC3C0}"/>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1FFC914-637C-A0A8-620A-28EAA43A47C2}"/>
              </a:ext>
            </a:extLst>
          </p:cNvPr>
          <p:cNvSpPr txBox="1"/>
          <p:nvPr/>
        </p:nvSpPr>
        <p:spPr>
          <a:xfrm>
            <a:off x="4946290" y="71021"/>
            <a:ext cx="7031113" cy="1200329"/>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Survey Year represents the year the survey took place. As you can see, the data ranges from 2005 to 2023. It can also be seen that different amounts of individuals were surveyed each year.</a:t>
            </a:r>
          </a:p>
          <a:p>
            <a:pPr algn="ctr"/>
            <a:endParaRPr lang="en-US" dirty="0">
              <a:solidFill>
                <a:schemeClr val="bg1"/>
              </a:solidFill>
            </a:endParaRPr>
          </a:p>
        </p:txBody>
      </p:sp>
      <p:sp>
        <p:nvSpPr>
          <p:cNvPr id="14" name="TextBox 13">
            <a:extLst>
              <a:ext uri="{FF2B5EF4-FFF2-40B4-BE49-F238E27FC236}">
                <a16:creationId xmlns:a16="http://schemas.microsoft.com/office/drawing/2014/main" id="{5BB7D596-295F-31D7-CCE3-219197D4EEA3}"/>
              </a:ext>
            </a:extLst>
          </p:cNvPr>
          <p:cNvSpPr txBox="1"/>
          <p:nvPr/>
        </p:nvSpPr>
        <p:spPr>
          <a:xfrm>
            <a:off x="9359500" y="1884183"/>
            <a:ext cx="1912703" cy="369332"/>
          </a:xfrm>
          <a:prstGeom prst="rect">
            <a:avLst/>
          </a:prstGeom>
          <a:noFill/>
        </p:spPr>
        <p:txBody>
          <a:bodyPr wrap="none" rtlCol="0">
            <a:spAutoFit/>
          </a:bodyPr>
          <a:lstStyle/>
          <a:p>
            <a:r>
              <a:rPr lang="en-US" b="1" dirty="0"/>
              <a:t>Descriptive Statics</a:t>
            </a:r>
          </a:p>
        </p:txBody>
      </p:sp>
      <p:cxnSp>
        <p:nvCxnSpPr>
          <p:cNvPr id="17" name="Straight Connector 16">
            <a:extLst>
              <a:ext uri="{FF2B5EF4-FFF2-40B4-BE49-F238E27FC236}">
                <a16:creationId xmlns:a16="http://schemas.microsoft.com/office/drawing/2014/main" id="{75871AC0-9769-8FF2-0F33-2D610243EBC2}"/>
              </a:ext>
            </a:extLst>
          </p:cNvPr>
          <p:cNvCxnSpPr/>
          <p:nvPr/>
        </p:nvCxnSpPr>
        <p:spPr>
          <a:xfrm>
            <a:off x="9241653" y="2253515"/>
            <a:ext cx="21483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6A34EA9-123F-024D-64D6-A3604833ADEB}"/>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E7F87A84-4B03-4DD9-08FC-1B092B619507}"/>
              </a:ext>
            </a:extLst>
          </p:cNvPr>
          <p:cNvSpPr txBox="1"/>
          <p:nvPr/>
        </p:nvSpPr>
        <p:spPr>
          <a:xfrm>
            <a:off x="106480" y="5723270"/>
            <a:ext cx="2707741"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Outliners and Concerns</a:t>
            </a:r>
          </a:p>
        </p:txBody>
      </p:sp>
      <p:cxnSp>
        <p:nvCxnSpPr>
          <p:cNvPr id="20" name="Straight Connector 19">
            <a:extLst>
              <a:ext uri="{FF2B5EF4-FFF2-40B4-BE49-F238E27FC236}">
                <a16:creationId xmlns:a16="http://schemas.microsoft.com/office/drawing/2014/main" id="{15B457F9-9296-4835-AB3A-96A435137EC5}"/>
              </a:ext>
              <a:ext uri="{C183D7F6-B498-43B3-948B-1728B52AA6E4}">
                <adec:decorative xmlns:adec="http://schemas.microsoft.com/office/drawing/2017/decorative" val="1"/>
              </a:ext>
            </a:extLst>
          </p:cNvPr>
          <p:cNvCxnSpPr>
            <a:cxnSpLocks/>
          </p:cNvCxnSpPr>
          <p:nvPr/>
        </p:nvCxnSpPr>
        <p:spPr>
          <a:xfrm flipV="1">
            <a:off x="2948761" y="5758244"/>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D1B5A1C-0B32-3A49-4327-14415726A218}"/>
              </a:ext>
            </a:extLst>
          </p:cNvPr>
          <p:cNvPicPr>
            <a:picLocks noChangeAspect="1"/>
          </p:cNvPicPr>
          <p:nvPr/>
        </p:nvPicPr>
        <p:blipFill>
          <a:blip r:embed="rId2"/>
          <a:stretch>
            <a:fillRect/>
          </a:stretch>
        </p:blipFill>
        <p:spPr>
          <a:xfrm>
            <a:off x="124865" y="1271350"/>
            <a:ext cx="8802328" cy="4115374"/>
          </a:xfrm>
          <a:prstGeom prst="rect">
            <a:avLst/>
          </a:prstGeom>
        </p:spPr>
      </p:pic>
      <p:sp>
        <p:nvSpPr>
          <p:cNvPr id="23" name="TextBox 22">
            <a:extLst>
              <a:ext uri="{FF2B5EF4-FFF2-40B4-BE49-F238E27FC236}">
                <a16:creationId xmlns:a16="http://schemas.microsoft.com/office/drawing/2014/main" id="{658DB74B-D61F-AA4D-7A44-7D345356CF6F}"/>
              </a:ext>
            </a:extLst>
          </p:cNvPr>
          <p:cNvSpPr txBox="1"/>
          <p:nvPr/>
        </p:nvSpPr>
        <p:spPr>
          <a:xfrm>
            <a:off x="3594080" y="5645182"/>
            <a:ext cx="7430610" cy="1477328"/>
          </a:xfrm>
          <a:prstGeom prst="rect">
            <a:avLst/>
          </a:prstGeom>
          <a:noFill/>
        </p:spPr>
        <p:txBody>
          <a:bodyPr wrap="square" rtlCol="0">
            <a:spAutoFit/>
          </a:bodyPr>
          <a:lstStyle/>
          <a:p>
            <a:pPr algn="ct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Survey Year has no outliers, and the variance in the number of people surveyed each year can be counteracted with the WTFA_C, which is used to understand how many people the respondent represents in the total population.</a:t>
            </a:r>
          </a:p>
          <a:p>
            <a:endParaRPr lang="en-US" dirty="0"/>
          </a:p>
        </p:txBody>
      </p:sp>
    </p:spTree>
    <p:extLst>
      <p:ext uri="{BB962C8B-B14F-4D97-AF65-F5344CB8AC3E}">
        <p14:creationId xmlns:p14="http://schemas.microsoft.com/office/powerpoint/2010/main" val="3921952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91CDF-59EA-9067-257C-585F10EC142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60A3CD1-719C-A90F-A38D-3A44700D771C}"/>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3E686AF1-6520-D869-0614-5D3FBBF1BBA1}"/>
              </a:ext>
            </a:extLst>
          </p:cNvPr>
          <p:cNvSpPr txBox="1"/>
          <p:nvPr/>
        </p:nvSpPr>
        <p:spPr>
          <a:xfrm>
            <a:off x="106480" y="299754"/>
            <a:ext cx="4518734" cy="492443"/>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Age (AGEP_C)</a:t>
            </a:r>
          </a:p>
        </p:txBody>
      </p:sp>
      <p:sp>
        <p:nvSpPr>
          <p:cNvPr id="7" name="TextBox 6">
            <a:extLst>
              <a:ext uri="{FF2B5EF4-FFF2-40B4-BE49-F238E27FC236}">
                <a16:creationId xmlns:a16="http://schemas.microsoft.com/office/drawing/2014/main" id="{828B905F-68A5-A37B-AC23-99E313D17448}"/>
              </a:ext>
            </a:extLst>
          </p:cNvPr>
          <p:cNvSpPr txBox="1"/>
          <p:nvPr/>
        </p:nvSpPr>
        <p:spPr>
          <a:xfrm>
            <a:off x="9141790" y="2304104"/>
            <a:ext cx="2630000" cy="2308324"/>
          </a:xfrm>
          <a:prstGeom prst="rect">
            <a:avLst/>
          </a:prstGeom>
          <a:noFill/>
        </p:spPr>
        <p:txBody>
          <a:bodyPr wrap="square" rtlCol="0">
            <a:spAutoFit/>
          </a:bodyPr>
          <a:lstStyle/>
          <a:p>
            <a:r>
              <a:rPr lang="en-US" dirty="0"/>
              <a:t>count      194302.000000</a:t>
            </a:r>
          </a:p>
          <a:p>
            <a:r>
              <a:rPr lang="en-US" dirty="0"/>
              <a:t>mean       8.722031</a:t>
            </a:r>
          </a:p>
          <a:p>
            <a:r>
              <a:rPr lang="en-US" dirty="0"/>
              <a:t>std           5.348936</a:t>
            </a:r>
          </a:p>
          <a:p>
            <a:r>
              <a:rPr lang="en-US" dirty="0"/>
              <a:t>min          0.000000</a:t>
            </a:r>
          </a:p>
          <a:p>
            <a:r>
              <a:rPr lang="en-US" dirty="0"/>
              <a:t>25%         4.000000</a:t>
            </a:r>
          </a:p>
          <a:p>
            <a:r>
              <a:rPr lang="en-US" dirty="0"/>
              <a:t>50%         9.000000</a:t>
            </a:r>
          </a:p>
          <a:p>
            <a:r>
              <a:rPr lang="en-US" dirty="0"/>
              <a:t>75%         14.000000</a:t>
            </a:r>
          </a:p>
          <a:p>
            <a:r>
              <a:rPr lang="en-US" dirty="0"/>
              <a:t>max         17.000000</a:t>
            </a:r>
          </a:p>
        </p:txBody>
      </p:sp>
      <p:cxnSp>
        <p:nvCxnSpPr>
          <p:cNvPr id="9" name="Straight Connector 8">
            <a:extLst>
              <a:ext uri="{FF2B5EF4-FFF2-40B4-BE49-F238E27FC236}">
                <a16:creationId xmlns:a16="http://schemas.microsoft.com/office/drawing/2014/main" id="{F4D59DF0-227A-5C5C-15F6-FA311E1E90CE}"/>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51CCE2-9389-7EE6-6477-48E9CF114DE3}"/>
              </a:ext>
            </a:extLst>
          </p:cNvPr>
          <p:cNvSpPr txBox="1"/>
          <p:nvPr/>
        </p:nvSpPr>
        <p:spPr>
          <a:xfrm>
            <a:off x="4946290" y="71021"/>
            <a:ext cx="7031113" cy="923330"/>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Represents the age of the respondent. As the data comes from the children's survey each year, the ages are restricted to 17 years and below.</a:t>
            </a:r>
            <a:endParaRPr lang="en-US" dirty="0">
              <a:solidFill>
                <a:schemeClr val="bg1"/>
              </a:solidFill>
            </a:endParaRPr>
          </a:p>
        </p:txBody>
      </p:sp>
      <p:sp>
        <p:nvSpPr>
          <p:cNvPr id="14" name="TextBox 13">
            <a:extLst>
              <a:ext uri="{FF2B5EF4-FFF2-40B4-BE49-F238E27FC236}">
                <a16:creationId xmlns:a16="http://schemas.microsoft.com/office/drawing/2014/main" id="{FE981764-D618-58E9-14B0-5129CC1E9C0C}"/>
              </a:ext>
            </a:extLst>
          </p:cNvPr>
          <p:cNvSpPr txBox="1"/>
          <p:nvPr/>
        </p:nvSpPr>
        <p:spPr>
          <a:xfrm>
            <a:off x="9359500" y="1884183"/>
            <a:ext cx="1912703" cy="369332"/>
          </a:xfrm>
          <a:prstGeom prst="rect">
            <a:avLst/>
          </a:prstGeom>
          <a:noFill/>
        </p:spPr>
        <p:txBody>
          <a:bodyPr wrap="none" rtlCol="0">
            <a:spAutoFit/>
          </a:bodyPr>
          <a:lstStyle/>
          <a:p>
            <a:r>
              <a:rPr lang="en-US" b="1" dirty="0"/>
              <a:t>Descriptive Statics</a:t>
            </a:r>
          </a:p>
        </p:txBody>
      </p:sp>
      <p:cxnSp>
        <p:nvCxnSpPr>
          <p:cNvPr id="17" name="Straight Connector 16">
            <a:extLst>
              <a:ext uri="{FF2B5EF4-FFF2-40B4-BE49-F238E27FC236}">
                <a16:creationId xmlns:a16="http://schemas.microsoft.com/office/drawing/2014/main" id="{48F8E5C9-943A-8C87-EDFC-6B45195BE702}"/>
              </a:ext>
            </a:extLst>
          </p:cNvPr>
          <p:cNvCxnSpPr/>
          <p:nvPr/>
        </p:nvCxnSpPr>
        <p:spPr>
          <a:xfrm>
            <a:off x="9241653" y="2253515"/>
            <a:ext cx="21483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1BADAB8-7944-2877-F4F9-1ABA1601B806}"/>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1DF2DF73-7D9C-0965-B690-33888EBFB08A}"/>
              </a:ext>
            </a:extLst>
          </p:cNvPr>
          <p:cNvSpPr txBox="1"/>
          <p:nvPr/>
        </p:nvSpPr>
        <p:spPr>
          <a:xfrm>
            <a:off x="106480" y="5723270"/>
            <a:ext cx="2707741"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Outliners and Concerns</a:t>
            </a:r>
          </a:p>
        </p:txBody>
      </p:sp>
      <p:cxnSp>
        <p:nvCxnSpPr>
          <p:cNvPr id="20" name="Straight Connector 19">
            <a:extLst>
              <a:ext uri="{FF2B5EF4-FFF2-40B4-BE49-F238E27FC236}">
                <a16:creationId xmlns:a16="http://schemas.microsoft.com/office/drawing/2014/main" id="{FFFBE4B7-14D8-56A0-047A-4856D16C64B5}"/>
              </a:ext>
              <a:ext uri="{C183D7F6-B498-43B3-948B-1728B52AA6E4}">
                <adec:decorative xmlns:adec="http://schemas.microsoft.com/office/drawing/2017/decorative" val="1"/>
              </a:ext>
            </a:extLst>
          </p:cNvPr>
          <p:cNvCxnSpPr>
            <a:cxnSpLocks/>
          </p:cNvCxnSpPr>
          <p:nvPr/>
        </p:nvCxnSpPr>
        <p:spPr>
          <a:xfrm flipV="1">
            <a:off x="2948761" y="5758244"/>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57E82A-C012-0604-1F6E-A4B30E2E05B7}"/>
              </a:ext>
            </a:extLst>
          </p:cNvPr>
          <p:cNvSpPr txBox="1"/>
          <p:nvPr/>
        </p:nvSpPr>
        <p:spPr>
          <a:xfrm>
            <a:off x="3594080" y="5645182"/>
            <a:ext cx="7430610" cy="923330"/>
          </a:xfrm>
          <a:prstGeom prst="rect">
            <a:avLst/>
          </a:prstGeom>
          <a:noFill/>
        </p:spPr>
        <p:txBody>
          <a:bodyPr wrap="square" rtlCol="0">
            <a:spAutoFit/>
          </a:bodyPr>
          <a:lstStyle/>
          <a:p>
            <a:pPr algn="ct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only concern that exists with age is that it is clear that some ages are oversampled compared to others. The WTFA_C can help account for this as well. </a:t>
            </a:r>
            <a:endParaRPr lang="en-US" dirty="0"/>
          </a:p>
        </p:txBody>
      </p:sp>
      <p:pic>
        <p:nvPicPr>
          <p:cNvPr id="5" name="Picture 4">
            <a:extLst>
              <a:ext uri="{FF2B5EF4-FFF2-40B4-BE49-F238E27FC236}">
                <a16:creationId xmlns:a16="http://schemas.microsoft.com/office/drawing/2014/main" id="{C1C81C11-C684-F308-6569-83EDF9845F24}"/>
              </a:ext>
            </a:extLst>
          </p:cNvPr>
          <p:cNvPicPr>
            <a:picLocks noChangeAspect="1"/>
          </p:cNvPicPr>
          <p:nvPr/>
        </p:nvPicPr>
        <p:blipFill>
          <a:blip r:embed="rId2"/>
          <a:stretch>
            <a:fillRect/>
          </a:stretch>
        </p:blipFill>
        <p:spPr>
          <a:xfrm>
            <a:off x="106480" y="1212877"/>
            <a:ext cx="8897592" cy="4305901"/>
          </a:xfrm>
          <a:prstGeom prst="rect">
            <a:avLst/>
          </a:prstGeom>
        </p:spPr>
      </p:pic>
    </p:spTree>
    <p:extLst>
      <p:ext uri="{BB962C8B-B14F-4D97-AF65-F5344CB8AC3E}">
        <p14:creationId xmlns:p14="http://schemas.microsoft.com/office/powerpoint/2010/main" val="167786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65CBD-E868-C2AB-A452-B4454CF9809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2D04F15-205B-3E3B-FE83-458374153D39}"/>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00B96785-EA17-2733-6D7C-341D28176429}"/>
              </a:ext>
            </a:extLst>
          </p:cNvPr>
          <p:cNvSpPr txBox="1"/>
          <p:nvPr/>
        </p:nvSpPr>
        <p:spPr>
          <a:xfrm>
            <a:off x="105661" y="53533"/>
            <a:ext cx="4518734"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Weight in Pounds (WEIGHTLBTC_C)</a:t>
            </a:r>
          </a:p>
        </p:txBody>
      </p:sp>
      <p:sp>
        <p:nvSpPr>
          <p:cNvPr id="7" name="TextBox 6">
            <a:extLst>
              <a:ext uri="{FF2B5EF4-FFF2-40B4-BE49-F238E27FC236}">
                <a16:creationId xmlns:a16="http://schemas.microsoft.com/office/drawing/2014/main" id="{B179662D-482B-0B93-DDA3-CF0E0D6549EE}"/>
              </a:ext>
            </a:extLst>
          </p:cNvPr>
          <p:cNvSpPr txBox="1"/>
          <p:nvPr/>
        </p:nvSpPr>
        <p:spPr>
          <a:xfrm>
            <a:off x="9141790" y="2304104"/>
            <a:ext cx="2630000" cy="2308324"/>
          </a:xfrm>
          <a:prstGeom prst="rect">
            <a:avLst/>
          </a:prstGeom>
          <a:noFill/>
        </p:spPr>
        <p:txBody>
          <a:bodyPr wrap="square" rtlCol="0">
            <a:spAutoFit/>
          </a:bodyPr>
          <a:lstStyle/>
          <a:p>
            <a:r>
              <a:rPr lang="en-US" dirty="0"/>
              <a:t>count    48319.000000</a:t>
            </a:r>
          </a:p>
          <a:p>
            <a:r>
              <a:rPr lang="en-US" dirty="0"/>
              <a:t>mean     92.661003</a:t>
            </a:r>
          </a:p>
          <a:p>
            <a:r>
              <a:rPr lang="en-US" dirty="0"/>
              <a:t>std         38.485724</a:t>
            </a:r>
          </a:p>
          <a:p>
            <a:r>
              <a:rPr lang="en-US" dirty="0"/>
              <a:t>min        46.000000</a:t>
            </a:r>
          </a:p>
          <a:p>
            <a:r>
              <a:rPr lang="en-US" dirty="0"/>
              <a:t>25%       64.000000</a:t>
            </a:r>
          </a:p>
          <a:p>
            <a:r>
              <a:rPr lang="en-US" dirty="0"/>
              <a:t>50%       71.000000</a:t>
            </a:r>
          </a:p>
          <a:p>
            <a:r>
              <a:rPr lang="en-US" dirty="0"/>
              <a:t>75%       115.000000</a:t>
            </a:r>
          </a:p>
          <a:p>
            <a:r>
              <a:rPr lang="en-US" dirty="0"/>
              <a:t>max       285.000000</a:t>
            </a:r>
          </a:p>
        </p:txBody>
      </p:sp>
      <p:cxnSp>
        <p:nvCxnSpPr>
          <p:cNvPr id="9" name="Straight Connector 8">
            <a:extLst>
              <a:ext uri="{FF2B5EF4-FFF2-40B4-BE49-F238E27FC236}">
                <a16:creationId xmlns:a16="http://schemas.microsoft.com/office/drawing/2014/main" id="{93864B54-79FA-B676-17DD-D08053B07FD8}"/>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99859DF-85C4-1E0C-08DA-383F1685E8BA}"/>
              </a:ext>
            </a:extLst>
          </p:cNvPr>
          <p:cNvSpPr txBox="1"/>
          <p:nvPr/>
        </p:nvSpPr>
        <p:spPr>
          <a:xfrm>
            <a:off x="4946290" y="71021"/>
            <a:ext cx="7031113" cy="923330"/>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Represents the age of the respondent. As the data comes from the children's survey each year, the ages are restricted to 17 years and below.</a:t>
            </a:r>
            <a:endParaRPr lang="en-US" dirty="0">
              <a:solidFill>
                <a:schemeClr val="bg1"/>
              </a:solidFill>
            </a:endParaRPr>
          </a:p>
        </p:txBody>
      </p:sp>
      <p:sp>
        <p:nvSpPr>
          <p:cNvPr id="14" name="TextBox 13">
            <a:extLst>
              <a:ext uri="{FF2B5EF4-FFF2-40B4-BE49-F238E27FC236}">
                <a16:creationId xmlns:a16="http://schemas.microsoft.com/office/drawing/2014/main" id="{0FB8DF07-A1AA-B8FD-EC99-9F36FC65ACA4}"/>
              </a:ext>
            </a:extLst>
          </p:cNvPr>
          <p:cNvSpPr txBox="1"/>
          <p:nvPr/>
        </p:nvSpPr>
        <p:spPr>
          <a:xfrm>
            <a:off x="9359500" y="1884183"/>
            <a:ext cx="1912703" cy="369332"/>
          </a:xfrm>
          <a:prstGeom prst="rect">
            <a:avLst/>
          </a:prstGeom>
          <a:noFill/>
        </p:spPr>
        <p:txBody>
          <a:bodyPr wrap="none" rtlCol="0">
            <a:spAutoFit/>
          </a:bodyPr>
          <a:lstStyle/>
          <a:p>
            <a:r>
              <a:rPr lang="en-US" b="1" dirty="0"/>
              <a:t>Descriptive Statics</a:t>
            </a:r>
          </a:p>
        </p:txBody>
      </p:sp>
      <p:cxnSp>
        <p:nvCxnSpPr>
          <p:cNvPr id="17" name="Straight Connector 16">
            <a:extLst>
              <a:ext uri="{FF2B5EF4-FFF2-40B4-BE49-F238E27FC236}">
                <a16:creationId xmlns:a16="http://schemas.microsoft.com/office/drawing/2014/main" id="{787DB42F-A93E-5755-07D9-F706DC596396}"/>
              </a:ext>
            </a:extLst>
          </p:cNvPr>
          <p:cNvCxnSpPr/>
          <p:nvPr/>
        </p:nvCxnSpPr>
        <p:spPr>
          <a:xfrm>
            <a:off x="9241653" y="2253515"/>
            <a:ext cx="21483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E22176F-1B93-9F7D-D490-CF0633474610}"/>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7861CF1F-3829-76E8-3A80-87E4B42CB4CF}"/>
              </a:ext>
            </a:extLst>
          </p:cNvPr>
          <p:cNvSpPr txBox="1"/>
          <p:nvPr/>
        </p:nvSpPr>
        <p:spPr>
          <a:xfrm>
            <a:off x="106480" y="5723270"/>
            <a:ext cx="2707741"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Outliners and Concerns</a:t>
            </a:r>
          </a:p>
        </p:txBody>
      </p:sp>
      <p:cxnSp>
        <p:nvCxnSpPr>
          <p:cNvPr id="20" name="Straight Connector 19">
            <a:extLst>
              <a:ext uri="{FF2B5EF4-FFF2-40B4-BE49-F238E27FC236}">
                <a16:creationId xmlns:a16="http://schemas.microsoft.com/office/drawing/2014/main" id="{057F21DA-911A-4E5E-4C51-9333804ADE7C}"/>
              </a:ext>
              <a:ext uri="{C183D7F6-B498-43B3-948B-1728B52AA6E4}">
                <adec:decorative xmlns:adec="http://schemas.microsoft.com/office/drawing/2017/decorative" val="1"/>
              </a:ext>
            </a:extLst>
          </p:cNvPr>
          <p:cNvCxnSpPr>
            <a:cxnSpLocks/>
          </p:cNvCxnSpPr>
          <p:nvPr/>
        </p:nvCxnSpPr>
        <p:spPr>
          <a:xfrm flipV="1">
            <a:off x="2948761" y="5758244"/>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A95F11B-E231-0BE3-AA85-4D5DC1A5275A}"/>
              </a:ext>
            </a:extLst>
          </p:cNvPr>
          <p:cNvSpPr txBox="1"/>
          <p:nvPr/>
        </p:nvSpPr>
        <p:spPr>
          <a:xfrm>
            <a:off x="2948761" y="5645182"/>
            <a:ext cx="9136755" cy="1077218"/>
          </a:xfrm>
          <a:prstGeom prst="rect">
            <a:avLst/>
          </a:prstGeom>
          <a:noFill/>
        </p:spPr>
        <p:txBody>
          <a:bodyPr wrap="square" rtlCol="0">
            <a:spAutoFit/>
          </a:bodyPr>
          <a:lstStyle/>
          <a:p>
            <a:pPr algn="ctr"/>
            <a:r>
              <a:rPr lang="en-US" sz="16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When looking at the unedited data, you will see values in the 900 + range. Those values are reserved for responses where the respondent refused or didn’t answer. They have been coded as Nan. Also, we do not have annual weight data, so we need to remove missing records when we evaluate Weight. The remaining data seems reasonable for children from 0 to 17 years of age.</a:t>
            </a:r>
            <a:endParaRPr lang="en-US" sz="1600" dirty="0"/>
          </a:p>
        </p:txBody>
      </p:sp>
      <p:pic>
        <p:nvPicPr>
          <p:cNvPr id="11" name="Picture 10">
            <a:extLst>
              <a:ext uri="{FF2B5EF4-FFF2-40B4-BE49-F238E27FC236}">
                <a16:creationId xmlns:a16="http://schemas.microsoft.com/office/drawing/2014/main" id="{491BF63D-600B-7BA3-EDB6-9E5920F264E0}"/>
              </a:ext>
            </a:extLst>
          </p:cNvPr>
          <p:cNvPicPr>
            <a:picLocks noChangeAspect="1"/>
          </p:cNvPicPr>
          <p:nvPr/>
        </p:nvPicPr>
        <p:blipFill>
          <a:blip r:embed="rId2"/>
          <a:stretch>
            <a:fillRect/>
          </a:stretch>
        </p:blipFill>
        <p:spPr>
          <a:xfrm>
            <a:off x="56506" y="1117301"/>
            <a:ext cx="9126224" cy="4315427"/>
          </a:xfrm>
          <a:prstGeom prst="rect">
            <a:avLst/>
          </a:prstGeom>
        </p:spPr>
      </p:pic>
    </p:spTree>
    <p:extLst>
      <p:ext uri="{BB962C8B-B14F-4D97-AF65-F5344CB8AC3E}">
        <p14:creationId xmlns:p14="http://schemas.microsoft.com/office/powerpoint/2010/main" val="732966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00B29-C5E6-6BEF-3D5E-E83AC3BE80C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61A0A79-32D6-F9D3-D95D-A83DEBD08FFB}"/>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9C309359-4DD7-3BEC-A9C1-F614B724066D}"/>
              </a:ext>
            </a:extLst>
          </p:cNvPr>
          <p:cNvSpPr txBox="1"/>
          <p:nvPr/>
        </p:nvSpPr>
        <p:spPr>
          <a:xfrm>
            <a:off x="105661" y="286464"/>
            <a:ext cx="4518734" cy="492443"/>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BMI (BMICAT_C)</a:t>
            </a:r>
          </a:p>
        </p:txBody>
      </p:sp>
      <p:sp>
        <p:nvSpPr>
          <p:cNvPr id="7" name="TextBox 6">
            <a:extLst>
              <a:ext uri="{FF2B5EF4-FFF2-40B4-BE49-F238E27FC236}">
                <a16:creationId xmlns:a16="http://schemas.microsoft.com/office/drawing/2014/main" id="{78F9C730-EBB8-FB01-BFE9-F6F1F27060F0}"/>
              </a:ext>
            </a:extLst>
          </p:cNvPr>
          <p:cNvSpPr txBox="1"/>
          <p:nvPr/>
        </p:nvSpPr>
        <p:spPr>
          <a:xfrm>
            <a:off x="9141790" y="2304104"/>
            <a:ext cx="2630000" cy="2308324"/>
          </a:xfrm>
          <a:prstGeom prst="rect">
            <a:avLst/>
          </a:prstGeom>
          <a:noFill/>
        </p:spPr>
        <p:txBody>
          <a:bodyPr wrap="square" rtlCol="0">
            <a:spAutoFit/>
          </a:bodyPr>
          <a:lstStyle/>
          <a:p>
            <a:r>
              <a:rPr lang="en-US" dirty="0"/>
              <a:t>count    48090.000000</a:t>
            </a:r>
          </a:p>
          <a:p>
            <a:r>
              <a:rPr lang="en-US" dirty="0"/>
              <a:t>mean    1949.888937</a:t>
            </a:r>
          </a:p>
          <a:p>
            <a:r>
              <a:rPr lang="en-US" dirty="0"/>
              <a:t>std        899.113611</a:t>
            </a:r>
          </a:p>
          <a:p>
            <a:r>
              <a:rPr lang="en-US" dirty="0"/>
              <a:t>min        1.000000</a:t>
            </a:r>
          </a:p>
          <a:p>
            <a:r>
              <a:rPr lang="en-US" dirty="0"/>
              <a:t>25%       1779.000000</a:t>
            </a:r>
          </a:p>
          <a:p>
            <a:r>
              <a:rPr lang="en-US" dirty="0"/>
              <a:t>50%       2068.000000</a:t>
            </a:r>
          </a:p>
          <a:p>
            <a:r>
              <a:rPr lang="en-US" dirty="0"/>
              <a:t>75%       2414.000000</a:t>
            </a:r>
          </a:p>
          <a:p>
            <a:r>
              <a:rPr lang="en-US" dirty="0"/>
              <a:t>max       6945.000000</a:t>
            </a:r>
          </a:p>
        </p:txBody>
      </p:sp>
      <p:cxnSp>
        <p:nvCxnSpPr>
          <p:cNvPr id="9" name="Straight Connector 8">
            <a:extLst>
              <a:ext uri="{FF2B5EF4-FFF2-40B4-BE49-F238E27FC236}">
                <a16:creationId xmlns:a16="http://schemas.microsoft.com/office/drawing/2014/main" id="{F4B54D40-837C-01D0-AD65-D93E5FB81063}"/>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B02E56-5619-26FE-6E5F-5625F3585C76}"/>
              </a:ext>
            </a:extLst>
          </p:cNvPr>
          <p:cNvSpPr txBox="1"/>
          <p:nvPr/>
        </p:nvSpPr>
        <p:spPr>
          <a:xfrm>
            <a:off x="4946290" y="71021"/>
            <a:ext cx="7031113" cy="923330"/>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Represents the respondent's Body Mass Index (</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hlinkClick r:id="rId2"/>
              </a:rPr>
              <a:t>wiki</a:t>
            </a: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In earlier years of the survey, the BMI Value was a 4-digit number with two decimal places. IE 1949 was 19.49.</a:t>
            </a:r>
            <a:endParaRPr lang="en-US" dirty="0">
              <a:solidFill>
                <a:schemeClr val="bg1"/>
              </a:solidFill>
            </a:endParaRPr>
          </a:p>
        </p:txBody>
      </p:sp>
      <p:sp>
        <p:nvSpPr>
          <p:cNvPr id="14" name="TextBox 13">
            <a:extLst>
              <a:ext uri="{FF2B5EF4-FFF2-40B4-BE49-F238E27FC236}">
                <a16:creationId xmlns:a16="http://schemas.microsoft.com/office/drawing/2014/main" id="{83F075DD-5479-E814-D4EB-4581C8C81B87}"/>
              </a:ext>
            </a:extLst>
          </p:cNvPr>
          <p:cNvSpPr txBox="1"/>
          <p:nvPr/>
        </p:nvSpPr>
        <p:spPr>
          <a:xfrm>
            <a:off x="9359500" y="1884183"/>
            <a:ext cx="1912703" cy="369332"/>
          </a:xfrm>
          <a:prstGeom prst="rect">
            <a:avLst/>
          </a:prstGeom>
          <a:noFill/>
        </p:spPr>
        <p:txBody>
          <a:bodyPr wrap="none" rtlCol="0">
            <a:spAutoFit/>
          </a:bodyPr>
          <a:lstStyle/>
          <a:p>
            <a:r>
              <a:rPr lang="en-US" b="1" dirty="0"/>
              <a:t>Descriptive Statics</a:t>
            </a:r>
          </a:p>
        </p:txBody>
      </p:sp>
      <p:cxnSp>
        <p:nvCxnSpPr>
          <p:cNvPr id="17" name="Straight Connector 16">
            <a:extLst>
              <a:ext uri="{FF2B5EF4-FFF2-40B4-BE49-F238E27FC236}">
                <a16:creationId xmlns:a16="http://schemas.microsoft.com/office/drawing/2014/main" id="{8EAF1D17-64D1-BC29-1A75-30D53990876D}"/>
              </a:ext>
            </a:extLst>
          </p:cNvPr>
          <p:cNvCxnSpPr/>
          <p:nvPr/>
        </p:nvCxnSpPr>
        <p:spPr>
          <a:xfrm>
            <a:off x="9241653" y="2253515"/>
            <a:ext cx="21483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4B1918E-2FAF-11FC-E1EE-4DF5A5CA3026}"/>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EC3EC24B-0DEF-11C3-E4C4-1F51C3BD9BA1}"/>
              </a:ext>
            </a:extLst>
          </p:cNvPr>
          <p:cNvSpPr txBox="1"/>
          <p:nvPr/>
        </p:nvSpPr>
        <p:spPr>
          <a:xfrm>
            <a:off x="106480" y="5723270"/>
            <a:ext cx="2707741"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Outliners and Concerns</a:t>
            </a:r>
          </a:p>
        </p:txBody>
      </p:sp>
      <p:cxnSp>
        <p:nvCxnSpPr>
          <p:cNvPr id="20" name="Straight Connector 19">
            <a:extLst>
              <a:ext uri="{FF2B5EF4-FFF2-40B4-BE49-F238E27FC236}">
                <a16:creationId xmlns:a16="http://schemas.microsoft.com/office/drawing/2014/main" id="{6DFB6AA6-95EC-C4AC-4CEF-680E90EFEC9F}"/>
              </a:ext>
              <a:ext uri="{C183D7F6-B498-43B3-948B-1728B52AA6E4}">
                <adec:decorative xmlns:adec="http://schemas.microsoft.com/office/drawing/2017/decorative" val="1"/>
              </a:ext>
            </a:extLst>
          </p:cNvPr>
          <p:cNvCxnSpPr>
            <a:cxnSpLocks/>
          </p:cNvCxnSpPr>
          <p:nvPr/>
        </p:nvCxnSpPr>
        <p:spPr>
          <a:xfrm flipV="1">
            <a:off x="2948761" y="5758244"/>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5A4E22F-7073-7A82-85FA-DBEC09983487}"/>
              </a:ext>
            </a:extLst>
          </p:cNvPr>
          <p:cNvSpPr txBox="1"/>
          <p:nvPr/>
        </p:nvSpPr>
        <p:spPr>
          <a:xfrm>
            <a:off x="2948761" y="5645182"/>
            <a:ext cx="9136755" cy="1200329"/>
          </a:xfrm>
          <a:prstGeom prst="rect">
            <a:avLst/>
          </a:prstGeom>
          <a:noFill/>
        </p:spPr>
        <p:txBody>
          <a:bodyPr wrap="square" rtlCol="0">
            <a:spAutoFit/>
          </a:bodyPr>
          <a:lstStyle/>
          <a:p>
            <a:pPr algn="ct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When you look at this histogram, you can see a significant spike </a:t>
            </a:r>
            <a:r>
              <a:rPr lang="en-US"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at </a:t>
            </a: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zero and spikes again at around 1000. This is due to a change in the encoding in more recent surveys. They changed the categorical data. The categorical data needs to be removed if this field is to be helpful. I failed to catch this prior to running the histogram, and it is a failure in the Data Prep Step.</a:t>
            </a:r>
            <a:endParaRPr lang="en-US" dirty="0"/>
          </a:p>
        </p:txBody>
      </p:sp>
      <p:pic>
        <p:nvPicPr>
          <p:cNvPr id="5" name="Picture 4">
            <a:extLst>
              <a:ext uri="{FF2B5EF4-FFF2-40B4-BE49-F238E27FC236}">
                <a16:creationId xmlns:a16="http://schemas.microsoft.com/office/drawing/2014/main" id="{FA64B6A7-BE13-112E-7067-722A52B8470B}"/>
              </a:ext>
            </a:extLst>
          </p:cNvPr>
          <p:cNvPicPr>
            <a:picLocks noChangeAspect="1"/>
          </p:cNvPicPr>
          <p:nvPr/>
        </p:nvPicPr>
        <p:blipFill>
          <a:blip r:embed="rId3"/>
          <a:stretch>
            <a:fillRect/>
          </a:stretch>
        </p:blipFill>
        <p:spPr>
          <a:xfrm>
            <a:off x="273847" y="1141804"/>
            <a:ext cx="8849960" cy="4353533"/>
          </a:xfrm>
          <a:prstGeom prst="rect">
            <a:avLst/>
          </a:prstGeom>
        </p:spPr>
      </p:pic>
    </p:spTree>
    <p:extLst>
      <p:ext uri="{BB962C8B-B14F-4D97-AF65-F5344CB8AC3E}">
        <p14:creationId xmlns:p14="http://schemas.microsoft.com/office/powerpoint/2010/main" val="2496455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D07B1-4D83-EF13-3CD2-C467A62BACE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F8525DA-7A2A-69D8-FF40-2374D360A44A}"/>
              </a:ext>
              <a:ext uri="{C183D7F6-B498-43B3-948B-1728B52AA6E4}">
                <adec:decorative xmlns:adec="http://schemas.microsoft.com/office/drawing/2017/decorative" val="1"/>
              </a:ext>
            </a:extLst>
          </p:cNvPr>
          <p:cNvSpPr/>
          <p:nvPr/>
        </p:nvSpPr>
        <p:spPr>
          <a:xfrm>
            <a:off x="0" y="0"/>
            <a:ext cx="12192000" cy="110083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267147C0-5E62-C015-E436-E16A62DF36C6}"/>
              </a:ext>
            </a:extLst>
          </p:cNvPr>
          <p:cNvSpPr txBox="1"/>
          <p:nvPr/>
        </p:nvSpPr>
        <p:spPr>
          <a:xfrm>
            <a:off x="105661" y="85957"/>
            <a:ext cx="4518734"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Height in Inches (HEIGHTTC_C)</a:t>
            </a:r>
          </a:p>
        </p:txBody>
      </p:sp>
      <p:sp>
        <p:nvSpPr>
          <p:cNvPr id="7" name="TextBox 6">
            <a:extLst>
              <a:ext uri="{FF2B5EF4-FFF2-40B4-BE49-F238E27FC236}">
                <a16:creationId xmlns:a16="http://schemas.microsoft.com/office/drawing/2014/main" id="{6BA5A675-82E8-7113-3C3B-C3E265A548E0}"/>
              </a:ext>
            </a:extLst>
          </p:cNvPr>
          <p:cNvSpPr txBox="1"/>
          <p:nvPr/>
        </p:nvSpPr>
        <p:spPr>
          <a:xfrm>
            <a:off x="9141790" y="2304104"/>
            <a:ext cx="2630000" cy="2308324"/>
          </a:xfrm>
          <a:prstGeom prst="rect">
            <a:avLst/>
          </a:prstGeom>
          <a:noFill/>
        </p:spPr>
        <p:txBody>
          <a:bodyPr wrap="square" rtlCol="0">
            <a:spAutoFit/>
          </a:bodyPr>
          <a:lstStyle/>
          <a:p>
            <a:r>
              <a:rPr lang="en-US" dirty="0"/>
              <a:t>count    19311.000000</a:t>
            </a:r>
          </a:p>
          <a:p>
            <a:r>
              <a:rPr lang="en-US" dirty="0"/>
              <a:t>mean    64.605044</a:t>
            </a:r>
          </a:p>
          <a:p>
            <a:r>
              <a:rPr lang="en-US" dirty="0"/>
              <a:t>std        4.653230</a:t>
            </a:r>
          </a:p>
          <a:p>
            <a:r>
              <a:rPr lang="en-US" dirty="0"/>
              <a:t>min       41.000000</a:t>
            </a:r>
          </a:p>
          <a:p>
            <a:r>
              <a:rPr lang="en-US" dirty="0"/>
              <a:t>25%      62.000000</a:t>
            </a:r>
          </a:p>
          <a:p>
            <a:r>
              <a:rPr lang="en-US" dirty="0"/>
              <a:t>50%      65.000000</a:t>
            </a:r>
          </a:p>
          <a:p>
            <a:r>
              <a:rPr lang="en-US" dirty="0"/>
              <a:t>75%      68.000000</a:t>
            </a:r>
          </a:p>
          <a:p>
            <a:r>
              <a:rPr lang="en-US" dirty="0"/>
              <a:t>max      76.000000</a:t>
            </a:r>
          </a:p>
        </p:txBody>
      </p:sp>
      <p:cxnSp>
        <p:nvCxnSpPr>
          <p:cNvPr id="9" name="Straight Connector 8">
            <a:extLst>
              <a:ext uri="{FF2B5EF4-FFF2-40B4-BE49-F238E27FC236}">
                <a16:creationId xmlns:a16="http://schemas.microsoft.com/office/drawing/2014/main" id="{C91032D2-9119-ECA6-32B1-72988AB09D1A}"/>
              </a:ext>
              <a:ext uri="{C183D7F6-B498-43B3-948B-1728B52AA6E4}">
                <adec:decorative xmlns:adec="http://schemas.microsoft.com/office/drawing/2017/decorative" val="1"/>
              </a:ext>
            </a:extLst>
          </p:cNvPr>
          <p:cNvCxnSpPr>
            <a:cxnSpLocks/>
          </p:cNvCxnSpPr>
          <p:nvPr/>
        </p:nvCxnSpPr>
        <p:spPr>
          <a:xfrm flipV="1">
            <a:off x="4731693" y="71021"/>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762779-8CA2-C112-3BF5-8FB366C52FFF}"/>
              </a:ext>
            </a:extLst>
          </p:cNvPr>
          <p:cNvSpPr txBox="1"/>
          <p:nvPr/>
        </p:nvSpPr>
        <p:spPr>
          <a:xfrm>
            <a:off x="4946290" y="71021"/>
            <a:ext cx="7031113" cy="923330"/>
          </a:xfrm>
          <a:prstGeom prst="rect">
            <a:avLst/>
          </a:prstGeom>
          <a:noFill/>
        </p:spPr>
        <p:txBody>
          <a:bodyPr wrap="square" rtlCol="0">
            <a:spAutoFit/>
          </a:bodyPr>
          <a:lstStyle/>
          <a:p>
            <a:pPr algn="ctr"/>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Represents the Respondent's Height in Inches. There are values in the raw data in the range of 900 +. This range was reserved for unknown or refused answers. They have been coded as Nan.</a:t>
            </a:r>
            <a:endParaRPr lang="en-US" dirty="0">
              <a:solidFill>
                <a:schemeClr val="bg1"/>
              </a:solidFill>
            </a:endParaRPr>
          </a:p>
        </p:txBody>
      </p:sp>
      <p:sp>
        <p:nvSpPr>
          <p:cNvPr id="14" name="TextBox 13">
            <a:extLst>
              <a:ext uri="{FF2B5EF4-FFF2-40B4-BE49-F238E27FC236}">
                <a16:creationId xmlns:a16="http://schemas.microsoft.com/office/drawing/2014/main" id="{F4D57BBD-2ABB-6EDF-26BB-48990BFB3CC7}"/>
              </a:ext>
            </a:extLst>
          </p:cNvPr>
          <p:cNvSpPr txBox="1"/>
          <p:nvPr/>
        </p:nvSpPr>
        <p:spPr>
          <a:xfrm>
            <a:off x="9359500" y="1884183"/>
            <a:ext cx="1912703" cy="369332"/>
          </a:xfrm>
          <a:prstGeom prst="rect">
            <a:avLst/>
          </a:prstGeom>
          <a:noFill/>
        </p:spPr>
        <p:txBody>
          <a:bodyPr wrap="none" rtlCol="0">
            <a:spAutoFit/>
          </a:bodyPr>
          <a:lstStyle/>
          <a:p>
            <a:r>
              <a:rPr lang="en-US" b="1" dirty="0"/>
              <a:t>Descriptive Statics</a:t>
            </a:r>
          </a:p>
        </p:txBody>
      </p:sp>
      <p:cxnSp>
        <p:nvCxnSpPr>
          <p:cNvPr id="17" name="Straight Connector 16">
            <a:extLst>
              <a:ext uri="{FF2B5EF4-FFF2-40B4-BE49-F238E27FC236}">
                <a16:creationId xmlns:a16="http://schemas.microsoft.com/office/drawing/2014/main" id="{ADCA5866-F295-C06C-7D9C-AB746BC9AB88}"/>
              </a:ext>
            </a:extLst>
          </p:cNvPr>
          <p:cNvCxnSpPr/>
          <p:nvPr/>
        </p:nvCxnSpPr>
        <p:spPr>
          <a:xfrm>
            <a:off x="9241653" y="2253515"/>
            <a:ext cx="21483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E466F9A-0FED-18B4-6AC4-6673CA19C494}"/>
              </a:ext>
              <a:ext uri="{C183D7F6-B498-43B3-948B-1728B52AA6E4}">
                <adec:decorative xmlns:adec="http://schemas.microsoft.com/office/drawing/2017/decorative" val="1"/>
              </a:ext>
            </a:extLst>
          </p:cNvPr>
          <p:cNvSpPr/>
          <p:nvPr/>
        </p:nvSpPr>
        <p:spPr>
          <a:xfrm>
            <a:off x="0" y="5566299"/>
            <a:ext cx="12192000" cy="1291701"/>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a16="http://schemas.microsoft.com/office/drawing/2014/main" id="{5394BA21-DBC3-7EEA-3DB1-2D523AEDDBE3}"/>
              </a:ext>
            </a:extLst>
          </p:cNvPr>
          <p:cNvSpPr txBox="1"/>
          <p:nvPr/>
        </p:nvSpPr>
        <p:spPr>
          <a:xfrm>
            <a:off x="106480" y="5723270"/>
            <a:ext cx="2707741" cy="984885"/>
          </a:xfrm>
          <a:prstGeom prst="rect">
            <a:avLst/>
          </a:prstGeom>
          <a:noFill/>
        </p:spPr>
        <p:txBody>
          <a:bodyPr wrap="square" lIns="0" tIns="0" rIns="0" bIns="0" rtlCol="0">
            <a:spAutoFit/>
          </a:bodyPr>
          <a:lstStyle/>
          <a:p>
            <a:pPr algn="ctr">
              <a:tabLst>
                <a:tab pos="347663" algn="l"/>
              </a:tabLst>
            </a:pPr>
            <a:r>
              <a:rPr lang="en-US" sz="3200" b="1" dirty="0">
                <a:solidFill>
                  <a:srgbClr val="FFFFFF"/>
                </a:solidFill>
                <a:latin typeface="+mj-lt"/>
              </a:rPr>
              <a:t>Outliners and Concerns</a:t>
            </a:r>
          </a:p>
        </p:txBody>
      </p:sp>
      <p:cxnSp>
        <p:nvCxnSpPr>
          <p:cNvPr id="20" name="Straight Connector 19">
            <a:extLst>
              <a:ext uri="{FF2B5EF4-FFF2-40B4-BE49-F238E27FC236}">
                <a16:creationId xmlns:a16="http://schemas.microsoft.com/office/drawing/2014/main" id="{348A77DE-455B-F29D-B295-2DB024B9C0F2}"/>
              </a:ext>
              <a:ext uri="{C183D7F6-B498-43B3-948B-1728B52AA6E4}">
                <adec:decorative xmlns:adec="http://schemas.microsoft.com/office/drawing/2017/decorative" val="1"/>
              </a:ext>
            </a:extLst>
          </p:cNvPr>
          <p:cNvCxnSpPr>
            <a:cxnSpLocks/>
          </p:cNvCxnSpPr>
          <p:nvPr/>
        </p:nvCxnSpPr>
        <p:spPr>
          <a:xfrm flipV="1">
            <a:off x="2948761" y="5758244"/>
            <a:ext cx="0" cy="9499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0E9192-4075-07C5-60D6-1C7B039DBA66}"/>
              </a:ext>
            </a:extLst>
          </p:cNvPr>
          <p:cNvSpPr txBox="1"/>
          <p:nvPr/>
        </p:nvSpPr>
        <p:spPr>
          <a:xfrm>
            <a:off x="2948761" y="5645182"/>
            <a:ext cx="9136755" cy="1200329"/>
          </a:xfrm>
          <a:prstGeom prst="rect">
            <a:avLst/>
          </a:prstGeom>
          <a:noFill/>
        </p:spPr>
        <p:txBody>
          <a:bodyPr wrap="square" rtlCol="0">
            <a:spAutoFit/>
          </a:bodyPr>
          <a:lstStyle/>
          <a:p>
            <a:pPr algn="ctr"/>
            <a:r>
              <a:rPr lang="en-US"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While not represented here in the histogram, values were observed with values greater than 76.  This is greater than 6.3 Feet tall, which is very, very rare.  The volume was inconsistent with the worldwide population, so I removed them. Also, note that Height data is not available for every survey year. </a:t>
            </a:r>
            <a:endParaRPr lang="en-US" dirty="0"/>
          </a:p>
        </p:txBody>
      </p:sp>
      <p:pic>
        <p:nvPicPr>
          <p:cNvPr id="6" name="Picture 5">
            <a:extLst>
              <a:ext uri="{FF2B5EF4-FFF2-40B4-BE49-F238E27FC236}">
                <a16:creationId xmlns:a16="http://schemas.microsoft.com/office/drawing/2014/main" id="{5552EDDF-0580-585A-99B9-EEFE6894A829}"/>
              </a:ext>
            </a:extLst>
          </p:cNvPr>
          <p:cNvPicPr>
            <a:picLocks noChangeAspect="1"/>
          </p:cNvPicPr>
          <p:nvPr/>
        </p:nvPicPr>
        <p:blipFill>
          <a:blip r:embed="rId2"/>
          <a:stretch>
            <a:fillRect/>
          </a:stretch>
        </p:blipFill>
        <p:spPr>
          <a:xfrm>
            <a:off x="2510" y="1222293"/>
            <a:ext cx="9021434" cy="4344006"/>
          </a:xfrm>
          <a:prstGeom prst="rect">
            <a:avLst/>
          </a:prstGeom>
        </p:spPr>
      </p:pic>
    </p:spTree>
    <p:extLst>
      <p:ext uri="{BB962C8B-B14F-4D97-AF65-F5344CB8AC3E}">
        <p14:creationId xmlns:p14="http://schemas.microsoft.com/office/powerpoint/2010/main" val="180011172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339</TotalTime>
  <Words>2089</Words>
  <Application>Microsoft Office PowerPoint</Application>
  <PresentationFormat>Widescreen</PresentationFormat>
  <Paragraphs>211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Calibri</vt:lpstr>
      <vt:lpstr>Century Gothic</vt:lpstr>
      <vt:lpstr>Century Gothic (Headings)</vt:lpstr>
      <vt:lpstr>Segoe UI Light</vt:lpstr>
      <vt:lpstr>Office Theme</vt:lpstr>
      <vt:lpstr>Slide 1</vt:lpstr>
      <vt:lpstr>Slide 7</vt:lpstr>
      <vt:lpstr>Slide 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dave hatchett</dc:creator>
  <cp:lastModifiedBy>dave hatchett</cp:lastModifiedBy>
  <cp:revision>23</cp:revision>
  <dcterms:created xsi:type="dcterms:W3CDTF">2025-03-01T16:17:44Z</dcterms:created>
  <dcterms:modified xsi:type="dcterms:W3CDTF">2025-03-01T21:57:06Z</dcterms:modified>
</cp:coreProperties>
</file>